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Lst>
  <p:notesMasterIdLst>
    <p:notesMasterId r:id="rId53"/>
  </p:notesMasterIdLst>
  <p:sldIdLst>
    <p:sldId id="452" r:id="rId4"/>
    <p:sldId id="455" r:id="rId5"/>
    <p:sldId id="438" r:id="rId6"/>
    <p:sldId id="440" r:id="rId7"/>
    <p:sldId id="390" r:id="rId8"/>
    <p:sldId id="439" r:id="rId9"/>
    <p:sldId id="453" r:id="rId10"/>
    <p:sldId id="489" r:id="rId11"/>
    <p:sldId id="441" r:id="rId12"/>
    <p:sldId id="456" r:id="rId13"/>
    <p:sldId id="469" r:id="rId14"/>
    <p:sldId id="436" r:id="rId15"/>
    <p:sldId id="503" r:id="rId16"/>
    <p:sldId id="482" r:id="rId17"/>
    <p:sldId id="396" r:id="rId18"/>
    <p:sldId id="490" r:id="rId19"/>
    <p:sldId id="408" r:id="rId20"/>
    <p:sldId id="416" r:id="rId21"/>
    <p:sldId id="481" r:id="rId22"/>
    <p:sldId id="458" r:id="rId23"/>
    <p:sldId id="409" r:id="rId24"/>
    <p:sldId id="485" r:id="rId25"/>
    <p:sldId id="506" r:id="rId26"/>
    <p:sldId id="486" r:id="rId27"/>
    <p:sldId id="470" r:id="rId28"/>
    <p:sldId id="504" r:id="rId29"/>
    <p:sldId id="505" r:id="rId30"/>
    <p:sldId id="483" r:id="rId31"/>
    <p:sldId id="463" r:id="rId32"/>
    <p:sldId id="487" r:id="rId33"/>
    <p:sldId id="459" r:id="rId34"/>
    <p:sldId id="444" r:id="rId35"/>
    <p:sldId id="507" r:id="rId36"/>
    <p:sldId id="500" r:id="rId37"/>
    <p:sldId id="461" r:id="rId38"/>
    <p:sldId id="448" r:id="rId39"/>
    <p:sldId id="501" r:id="rId40"/>
    <p:sldId id="471" r:id="rId41"/>
    <p:sldId id="493" r:id="rId42"/>
    <p:sldId id="497" r:id="rId43"/>
    <p:sldId id="488" r:id="rId44"/>
    <p:sldId id="467" r:id="rId45"/>
    <p:sldId id="502" r:id="rId46"/>
    <p:sldId id="466" r:id="rId47"/>
    <p:sldId id="508" r:id="rId48"/>
    <p:sldId id="509" r:id="rId49"/>
    <p:sldId id="510" r:id="rId50"/>
    <p:sldId id="511" r:id="rId51"/>
    <p:sldId id="512" r:id="rId5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immons" initials="c" lastIdx="6" clrIdx="0"/>
  <p:cmAuthor id="1" name="Julia Whit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BB6F"/>
    <a:srgbClr val="004B00"/>
    <a:srgbClr val="31859C"/>
    <a:srgbClr val="661D51"/>
    <a:srgbClr val="760076"/>
    <a:srgbClr val="4EA2D5"/>
    <a:srgbClr val="962D3D"/>
    <a:srgbClr val="D59C32"/>
    <a:srgbClr val="CD5510"/>
    <a:srgbClr val="D77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61" autoAdjust="0"/>
    <p:restoredTop sz="79206" autoAdjust="0"/>
  </p:normalViewPr>
  <p:slideViewPr>
    <p:cSldViewPr>
      <p:cViewPr varScale="1">
        <p:scale>
          <a:sx n="75" d="100"/>
          <a:sy n="75" d="100"/>
        </p:scale>
        <p:origin x="2464" y="176"/>
      </p:cViewPr>
      <p:guideLst>
        <p:guide orient="horz" pos="2160"/>
        <p:guide pos="2880"/>
      </p:guideLst>
    </p:cSldViewPr>
  </p:slideViewPr>
  <p:outlineViewPr>
    <p:cViewPr>
      <p:scale>
        <a:sx n="33" d="100"/>
        <a:sy n="33" d="100"/>
      </p:scale>
      <p:origin x="0" y="9376"/>
    </p:cViewPr>
  </p:outlineViewPr>
  <p:notesTextViewPr>
    <p:cViewPr>
      <p:scale>
        <a:sx n="1" d="1"/>
        <a:sy n="1" d="1"/>
      </p:scale>
      <p:origin x="0" y="0"/>
    </p:cViewPr>
  </p:notesTextViewPr>
  <p:sorterViewPr>
    <p:cViewPr>
      <p:scale>
        <a:sx n="100" d="100"/>
        <a:sy n="100" d="100"/>
      </p:scale>
      <p:origin x="0" y="4096"/>
    </p:cViewPr>
  </p:sorterViewPr>
  <p:notesViewPr>
    <p:cSldViewPr>
      <p:cViewPr varScale="1">
        <p:scale>
          <a:sx n="64" d="100"/>
          <a:sy n="64" d="100"/>
        </p:scale>
        <p:origin x="-291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DEA28-6A9C-46BE-A330-C1F720B6AB7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AU"/>
        </a:p>
      </dgm:t>
    </dgm:pt>
    <dgm:pt modelId="{381CA921-CCAC-4BDF-8978-DFBDB7F64064}">
      <dgm:prSet/>
      <dgm:spPr>
        <a:solidFill>
          <a:srgbClr val="1FBB6F"/>
        </a:solidFill>
        <a:ln>
          <a:noFill/>
        </a:ln>
        <a:effectLst/>
      </dgm:spPr>
      <dgm:t>
        <a:bodyPr/>
        <a:lstStyle/>
        <a:p>
          <a:pPr rtl="0"/>
          <a:endParaRPr lang="en-AU" dirty="0"/>
        </a:p>
      </dgm:t>
    </dgm:pt>
    <dgm:pt modelId="{A5AA8FBC-2D80-4F7F-90CC-6F8B8DFA7B68}" type="parTrans" cxnId="{BBF61D29-ED11-497D-AA0E-31102AA7DBC9}">
      <dgm:prSet/>
      <dgm:spPr/>
      <dgm:t>
        <a:bodyPr/>
        <a:lstStyle/>
        <a:p>
          <a:endParaRPr lang="en-AU"/>
        </a:p>
      </dgm:t>
    </dgm:pt>
    <dgm:pt modelId="{6C5404FA-9C70-43DE-A196-7BC1690A92BA}" type="sibTrans" cxnId="{BBF61D29-ED11-497D-AA0E-31102AA7DBC9}">
      <dgm:prSet/>
      <dgm:spPr/>
      <dgm:t>
        <a:bodyPr/>
        <a:lstStyle/>
        <a:p>
          <a:endParaRPr lang="en-AU"/>
        </a:p>
      </dgm:t>
    </dgm:pt>
    <dgm:pt modelId="{2179EDFF-B45C-4869-85EC-E190F56562E6}">
      <dgm:prSet/>
      <dgm:spPr>
        <a:solidFill>
          <a:srgbClr val="FD29B1"/>
        </a:solidFill>
        <a:ln>
          <a:noFill/>
        </a:ln>
        <a:effectLst/>
      </dgm:spPr>
      <dgm:t>
        <a:bodyPr/>
        <a:lstStyle/>
        <a:p>
          <a:pPr rtl="0"/>
          <a:endParaRPr lang="en-AU" dirty="0"/>
        </a:p>
      </dgm:t>
    </dgm:pt>
    <dgm:pt modelId="{CB5B293E-E024-4445-9904-A022F26077BE}" type="parTrans" cxnId="{4D9E490A-4FEB-44E7-AFC4-DE1B1F33262D}">
      <dgm:prSet/>
      <dgm:spPr/>
      <dgm:t>
        <a:bodyPr/>
        <a:lstStyle/>
        <a:p>
          <a:endParaRPr lang="en-AU"/>
        </a:p>
      </dgm:t>
    </dgm:pt>
    <dgm:pt modelId="{2449B961-2894-4324-94EF-0EF85852332D}" type="sibTrans" cxnId="{4D9E490A-4FEB-44E7-AFC4-DE1B1F33262D}">
      <dgm:prSet/>
      <dgm:spPr/>
      <dgm:t>
        <a:bodyPr/>
        <a:lstStyle/>
        <a:p>
          <a:endParaRPr lang="en-AU"/>
        </a:p>
      </dgm:t>
    </dgm:pt>
    <dgm:pt modelId="{EE5AD49D-B3CA-46B9-BD20-10EACA2466A7}">
      <dgm:prSet custT="1"/>
      <dgm:spPr>
        <a:ln>
          <a:solidFill>
            <a:srgbClr val="FF4E08"/>
          </a:solidFill>
        </a:ln>
      </dgm:spPr>
      <dgm:t>
        <a:bodyPr/>
        <a:lstStyle/>
        <a:p>
          <a:pPr rtl="0"/>
          <a:r>
            <a:rPr lang="en-AU" sz="1800" b="1" baseline="0" dirty="0" smtClean="0">
              <a:latin typeface="Helvetica"/>
              <a:cs typeface="Helvetica"/>
            </a:rPr>
            <a:t>Research Team </a:t>
          </a:r>
          <a:r>
            <a:rPr lang="en-AU" sz="1800" baseline="0" dirty="0" smtClean="0">
              <a:latin typeface="Helvetica"/>
              <a:cs typeface="Helvetica"/>
            </a:rPr>
            <a:t>– </a:t>
          </a:r>
          <a:r>
            <a:rPr lang="en-AU" sz="1800" b="0" i="0" baseline="0" dirty="0" smtClean="0">
              <a:latin typeface="Helvetica Light"/>
              <a:cs typeface="Helvetica Light"/>
            </a:rPr>
            <a:t>Centre for Children and Young People at Southern Cross University, led by Director Professor Anne Graham </a:t>
          </a:r>
          <a:endParaRPr lang="en-AU" sz="1800" b="0" i="0" dirty="0">
            <a:latin typeface="Helvetica Light"/>
            <a:cs typeface="Helvetica Light"/>
          </a:endParaRPr>
        </a:p>
      </dgm:t>
    </dgm:pt>
    <dgm:pt modelId="{B2CCAC64-19CB-4FF4-B02B-1ED8DCD6F2A7}" type="parTrans" cxnId="{7DB95526-7169-4775-A997-04C6EE30F40F}">
      <dgm:prSet/>
      <dgm:spPr/>
      <dgm:t>
        <a:bodyPr/>
        <a:lstStyle/>
        <a:p>
          <a:endParaRPr lang="en-AU"/>
        </a:p>
      </dgm:t>
    </dgm:pt>
    <dgm:pt modelId="{FA6A220D-CC2E-48D3-9C1D-6D124DA19F4C}" type="sibTrans" cxnId="{7DB95526-7169-4775-A997-04C6EE30F40F}">
      <dgm:prSet/>
      <dgm:spPr/>
      <dgm:t>
        <a:bodyPr/>
        <a:lstStyle/>
        <a:p>
          <a:endParaRPr lang="en-AU"/>
        </a:p>
      </dgm:t>
    </dgm:pt>
    <dgm:pt modelId="{EBAC0CFD-07B9-44CF-9831-3D9FA8017F12}">
      <dgm:prSet custT="1"/>
      <dgm:spPr>
        <a:ln>
          <a:solidFill>
            <a:srgbClr val="1FBB6F"/>
          </a:solidFill>
        </a:ln>
      </dgm:spPr>
      <dgm:t>
        <a:bodyPr/>
        <a:lstStyle/>
        <a:p>
          <a:pPr rtl="0"/>
          <a:r>
            <a:rPr lang="en-AU" sz="1800" b="1" dirty="0" smtClean="0">
              <a:latin typeface="Helvetica"/>
              <a:cs typeface="Helvetica"/>
            </a:rPr>
            <a:t>Project</a:t>
          </a:r>
          <a:r>
            <a:rPr lang="en-AU" sz="1800" b="1" baseline="0" dirty="0" smtClean="0">
              <a:latin typeface="Helvetica"/>
              <a:cs typeface="Helvetica"/>
            </a:rPr>
            <a:t> Partners </a:t>
          </a:r>
          <a:r>
            <a:rPr lang="en-AU" sz="1800" baseline="0" dirty="0" smtClean="0">
              <a:latin typeface="Arial"/>
              <a:cs typeface="Arial"/>
            </a:rPr>
            <a:t>– </a:t>
          </a:r>
          <a:r>
            <a:rPr lang="en-AU" sz="1800" b="0" i="0" baseline="0" dirty="0" smtClean="0">
              <a:latin typeface="Helvetica Light"/>
              <a:cs typeface="Helvetica Light"/>
            </a:rPr>
            <a:t>Lismore CSO, Good Grief Ltd, Interrelate</a:t>
          </a:r>
          <a:endParaRPr lang="en-AU" sz="1800" b="0" i="0" dirty="0">
            <a:latin typeface="Helvetica Light"/>
            <a:cs typeface="Helvetica Light"/>
          </a:endParaRPr>
        </a:p>
      </dgm:t>
    </dgm:pt>
    <dgm:pt modelId="{2FDDAE78-3E41-4F4A-87BE-BDE6FFD8216D}" type="parTrans" cxnId="{8A19A111-717E-4760-8003-2E1CE38FE474}">
      <dgm:prSet/>
      <dgm:spPr/>
      <dgm:t>
        <a:bodyPr/>
        <a:lstStyle/>
        <a:p>
          <a:endParaRPr lang="en-AU"/>
        </a:p>
      </dgm:t>
    </dgm:pt>
    <dgm:pt modelId="{DB3B5CA1-4BE9-4CF1-BC47-503D2389C11D}" type="sibTrans" cxnId="{8A19A111-717E-4760-8003-2E1CE38FE474}">
      <dgm:prSet/>
      <dgm:spPr/>
      <dgm:t>
        <a:bodyPr/>
        <a:lstStyle/>
        <a:p>
          <a:endParaRPr lang="en-AU"/>
        </a:p>
      </dgm:t>
    </dgm:pt>
    <dgm:pt modelId="{13919B35-F311-423D-86D8-2D36476E97C6}">
      <dgm:prSet custT="1"/>
      <dgm:spPr>
        <a:noFill/>
        <a:ln>
          <a:solidFill>
            <a:srgbClr val="FD29B1"/>
          </a:solidFill>
        </a:ln>
      </dgm:spPr>
      <dgm:t>
        <a:bodyPr/>
        <a:lstStyle/>
        <a:p>
          <a:pPr rtl="0"/>
          <a:r>
            <a:rPr lang="en-AU" sz="1800" b="1" dirty="0" smtClean="0">
              <a:latin typeface="Helvetica"/>
              <a:cs typeface="Helvetica"/>
            </a:rPr>
            <a:t>Catholic School</a:t>
          </a:r>
          <a:r>
            <a:rPr lang="en-AU" sz="1800" b="1" baseline="0" dirty="0" smtClean="0">
              <a:latin typeface="Helvetica"/>
              <a:cs typeface="Helvetica"/>
            </a:rPr>
            <a:t> Regions </a:t>
          </a:r>
          <a:r>
            <a:rPr lang="en-AU" sz="1800" baseline="0" dirty="0" smtClean="0">
              <a:latin typeface="Arial"/>
              <a:cs typeface="Arial"/>
            </a:rPr>
            <a:t>– </a:t>
          </a:r>
          <a:r>
            <a:rPr lang="en-AU" sz="1800" b="0" i="0" baseline="0" dirty="0" smtClean="0">
              <a:latin typeface="Helvetica Light"/>
              <a:cs typeface="Helvetica Light"/>
            </a:rPr>
            <a:t>in New South Wales, Queensland &amp; Victoria</a:t>
          </a:r>
          <a:endParaRPr lang="en-AU" sz="1800" b="0" i="0" dirty="0">
            <a:latin typeface="Helvetica Light"/>
            <a:cs typeface="Helvetica Light"/>
          </a:endParaRPr>
        </a:p>
      </dgm:t>
    </dgm:pt>
    <dgm:pt modelId="{D4750D57-AAA3-4551-A21C-1D932078F763}" type="parTrans" cxnId="{7D576557-FEC9-4E9E-9BC4-5F0D909B3142}">
      <dgm:prSet/>
      <dgm:spPr/>
      <dgm:t>
        <a:bodyPr/>
        <a:lstStyle/>
        <a:p>
          <a:endParaRPr lang="en-AU"/>
        </a:p>
      </dgm:t>
    </dgm:pt>
    <dgm:pt modelId="{A2419025-C911-49C3-A26C-3C2E839D5E80}" type="sibTrans" cxnId="{7D576557-FEC9-4E9E-9BC4-5F0D909B3142}">
      <dgm:prSet/>
      <dgm:spPr/>
      <dgm:t>
        <a:bodyPr/>
        <a:lstStyle/>
        <a:p>
          <a:endParaRPr lang="en-AU"/>
        </a:p>
      </dgm:t>
    </dgm:pt>
    <dgm:pt modelId="{ACF78EEB-1649-4EEC-9442-8487839E154E}">
      <dgm:prSet/>
      <dgm:spPr>
        <a:solidFill>
          <a:srgbClr val="6DB7D9"/>
        </a:solidFill>
        <a:ln>
          <a:noFill/>
        </a:ln>
        <a:effectLst/>
      </dgm:spPr>
      <dgm:t>
        <a:bodyPr/>
        <a:lstStyle/>
        <a:p>
          <a:endParaRPr lang="en-AU" dirty="0"/>
        </a:p>
      </dgm:t>
    </dgm:pt>
    <dgm:pt modelId="{530101F9-E411-4F29-B115-397E7792F987}" type="parTrans" cxnId="{2F266FA3-4000-4E86-9EB9-23ED456CAB2E}">
      <dgm:prSet/>
      <dgm:spPr/>
      <dgm:t>
        <a:bodyPr/>
        <a:lstStyle/>
        <a:p>
          <a:endParaRPr lang="en-AU"/>
        </a:p>
      </dgm:t>
    </dgm:pt>
    <dgm:pt modelId="{6C4E9CB3-37B2-49C7-89AC-E77EBB9AB20E}" type="sibTrans" cxnId="{2F266FA3-4000-4E86-9EB9-23ED456CAB2E}">
      <dgm:prSet/>
      <dgm:spPr/>
      <dgm:t>
        <a:bodyPr/>
        <a:lstStyle/>
        <a:p>
          <a:endParaRPr lang="en-AU"/>
        </a:p>
      </dgm:t>
    </dgm:pt>
    <dgm:pt modelId="{26E63AD9-D889-4BBE-B015-7B13E819A33E}">
      <dgm:prSet custT="1"/>
      <dgm:spPr>
        <a:noFill/>
        <a:ln>
          <a:solidFill>
            <a:srgbClr val="6DB7D9"/>
          </a:solidFill>
        </a:ln>
      </dgm:spPr>
      <dgm:t>
        <a:bodyPr/>
        <a:lstStyle/>
        <a:p>
          <a:r>
            <a:rPr lang="en-AU" sz="1800" dirty="0" smtClean="0">
              <a:latin typeface="Arial"/>
              <a:cs typeface="Arial"/>
            </a:rPr>
            <a:t> </a:t>
          </a:r>
          <a:r>
            <a:rPr lang="en-AU" sz="1800" b="1" dirty="0" smtClean="0">
              <a:latin typeface="Helvetica"/>
              <a:cs typeface="Helvetica"/>
            </a:rPr>
            <a:t>Wellbeing Advisory Group (WAG) </a:t>
          </a:r>
          <a:r>
            <a:rPr lang="en-AU" sz="1800" dirty="0" smtClean="0">
              <a:latin typeface="Arial"/>
              <a:cs typeface="Arial"/>
            </a:rPr>
            <a:t>- </a:t>
          </a:r>
          <a:r>
            <a:rPr lang="en-AU" sz="1800" b="0" i="0" dirty="0" smtClean="0">
              <a:latin typeface="Helvetica Light"/>
              <a:cs typeface="Helvetica Light"/>
            </a:rPr>
            <a:t>Children and young people (n=4) and teachers and principals </a:t>
          </a:r>
          <a:endParaRPr lang="en-AU" sz="1800" b="0" i="0" dirty="0">
            <a:latin typeface="Helvetica Light"/>
            <a:cs typeface="Helvetica Light"/>
          </a:endParaRPr>
        </a:p>
      </dgm:t>
    </dgm:pt>
    <dgm:pt modelId="{3BB73F2A-2F09-42AB-998E-137B4BDB2FBA}" type="parTrans" cxnId="{BD108975-5AE4-4371-8E89-F3FF19B39C88}">
      <dgm:prSet/>
      <dgm:spPr/>
      <dgm:t>
        <a:bodyPr/>
        <a:lstStyle/>
        <a:p>
          <a:endParaRPr lang="en-AU"/>
        </a:p>
      </dgm:t>
    </dgm:pt>
    <dgm:pt modelId="{868FCF9F-5973-4B29-B6F0-37ED59F41FCE}" type="sibTrans" cxnId="{BD108975-5AE4-4371-8E89-F3FF19B39C88}">
      <dgm:prSet/>
      <dgm:spPr/>
      <dgm:t>
        <a:bodyPr/>
        <a:lstStyle/>
        <a:p>
          <a:endParaRPr lang="en-AU"/>
        </a:p>
      </dgm:t>
    </dgm:pt>
    <dgm:pt modelId="{05100947-35DC-4405-ABF0-2792ED353F5E}">
      <dgm:prSet/>
      <dgm:spPr>
        <a:solidFill>
          <a:srgbClr val="FF4E08"/>
        </a:solidFill>
        <a:ln>
          <a:noFill/>
        </a:ln>
        <a:effectLst/>
      </dgm:spPr>
      <dgm:t>
        <a:bodyPr/>
        <a:lstStyle/>
        <a:p>
          <a:pPr rtl="0"/>
          <a:endParaRPr lang="en-AU" dirty="0">
            <a:solidFill>
              <a:schemeClr val="accent6"/>
            </a:solidFill>
          </a:endParaRPr>
        </a:p>
      </dgm:t>
    </dgm:pt>
    <dgm:pt modelId="{A2AA9E58-B9C5-4C11-9028-1780AD7D6A6A}" type="sibTrans" cxnId="{44C09C60-94D8-467B-8311-3415565AC908}">
      <dgm:prSet/>
      <dgm:spPr/>
      <dgm:t>
        <a:bodyPr/>
        <a:lstStyle/>
        <a:p>
          <a:endParaRPr lang="en-AU"/>
        </a:p>
      </dgm:t>
    </dgm:pt>
    <dgm:pt modelId="{836067B5-E163-44E0-9BCF-AF68F2CFB206}" type="parTrans" cxnId="{44C09C60-94D8-467B-8311-3415565AC908}">
      <dgm:prSet/>
      <dgm:spPr/>
      <dgm:t>
        <a:bodyPr/>
        <a:lstStyle/>
        <a:p>
          <a:endParaRPr lang="en-AU"/>
        </a:p>
      </dgm:t>
    </dgm:pt>
    <dgm:pt modelId="{DB092ED6-5677-4878-A1D7-44CE2E623832}" type="pres">
      <dgm:prSet presAssocID="{E21DEA28-6A9C-46BE-A330-C1F720B6AB7B}" presName="linearFlow" presStyleCnt="0">
        <dgm:presLayoutVars>
          <dgm:dir/>
          <dgm:animLvl val="lvl"/>
          <dgm:resizeHandles val="exact"/>
        </dgm:presLayoutVars>
      </dgm:prSet>
      <dgm:spPr/>
      <dgm:t>
        <a:bodyPr/>
        <a:lstStyle/>
        <a:p>
          <a:endParaRPr lang="en-AU"/>
        </a:p>
      </dgm:t>
    </dgm:pt>
    <dgm:pt modelId="{31DA8605-CC4F-4701-B2BE-1601AC79A968}" type="pres">
      <dgm:prSet presAssocID="{05100947-35DC-4405-ABF0-2792ED353F5E}" presName="composite" presStyleCnt="0"/>
      <dgm:spPr/>
      <dgm:t>
        <a:bodyPr/>
        <a:lstStyle/>
        <a:p>
          <a:endParaRPr lang="en-AU"/>
        </a:p>
      </dgm:t>
    </dgm:pt>
    <dgm:pt modelId="{17013766-EF53-46B0-B3AB-23316FFF69E1}" type="pres">
      <dgm:prSet presAssocID="{05100947-35DC-4405-ABF0-2792ED353F5E}" presName="parentText" presStyleLbl="alignNode1" presStyleIdx="0" presStyleCnt="4">
        <dgm:presLayoutVars>
          <dgm:chMax val="1"/>
          <dgm:bulletEnabled val="1"/>
        </dgm:presLayoutVars>
      </dgm:prSet>
      <dgm:spPr/>
      <dgm:t>
        <a:bodyPr/>
        <a:lstStyle/>
        <a:p>
          <a:endParaRPr lang="en-AU"/>
        </a:p>
      </dgm:t>
    </dgm:pt>
    <dgm:pt modelId="{FF1E57D7-9812-4A0A-9B8F-BB563CE31FC2}" type="pres">
      <dgm:prSet presAssocID="{05100947-35DC-4405-ABF0-2792ED353F5E}" presName="descendantText" presStyleLbl="alignAcc1" presStyleIdx="0" presStyleCnt="4" custScaleY="121572">
        <dgm:presLayoutVars>
          <dgm:bulletEnabled val="1"/>
        </dgm:presLayoutVars>
      </dgm:prSet>
      <dgm:spPr/>
      <dgm:t>
        <a:bodyPr/>
        <a:lstStyle/>
        <a:p>
          <a:endParaRPr lang="en-AU"/>
        </a:p>
      </dgm:t>
    </dgm:pt>
    <dgm:pt modelId="{8CE8017D-F4A3-4A68-B78D-DB9944290BA6}" type="pres">
      <dgm:prSet presAssocID="{A2AA9E58-B9C5-4C11-9028-1780AD7D6A6A}" presName="sp" presStyleCnt="0"/>
      <dgm:spPr/>
      <dgm:t>
        <a:bodyPr/>
        <a:lstStyle/>
        <a:p>
          <a:endParaRPr lang="en-AU"/>
        </a:p>
      </dgm:t>
    </dgm:pt>
    <dgm:pt modelId="{6C00310D-B0E6-4288-8E47-23E5D4F69FE5}" type="pres">
      <dgm:prSet presAssocID="{381CA921-CCAC-4BDF-8978-DFBDB7F64064}" presName="composite" presStyleCnt="0"/>
      <dgm:spPr/>
      <dgm:t>
        <a:bodyPr/>
        <a:lstStyle/>
        <a:p>
          <a:endParaRPr lang="en-AU"/>
        </a:p>
      </dgm:t>
    </dgm:pt>
    <dgm:pt modelId="{6F8C56D4-F22E-48DD-8C99-D1F0B66B087E}" type="pres">
      <dgm:prSet presAssocID="{381CA921-CCAC-4BDF-8978-DFBDB7F64064}" presName="parentText" presStyleLbl="alignNode1" presStyleIdx="1" presStyleCnt="4">
        <dgm:presLayoutVars>
          <dgm:chMax val="1"/>
          <dgm:bulletEnabled val="1"/>
        </dgm:presLayoutVars>
      </dgm:prSet>
      <dgm:spPr/>
      <dgm:t>
        <a:bodyPr/>
        <a:lstStyle/>
        <a:p>
          <a:endParaRPr lang="en-AU"/>
        </a:p>
      </dgm:t>
    </dgm:pt>
    <dgm:pt modelId="{A7A4B3F8-7C0F-4A6B-A848-B684AB276AEF}" type="pres">
      <dgm:prSet presAssocID="{381CA921-CCAC-4BDF-8978-DFBDB7F64064}" presName="descendantText" presStyleLbl="alignAcc1" presStyleIdx="1" presStyleCnt="4" custLinFactNeighborX="275" custLinFactNeighborY="2123">
        <dgm:presLayoutVars>
          <dgm:bulletEnabled val="1"/>
        </dgm:presLayoutVars>
      </dgm:prSet>
      <dgm:spPr/>
      <dgm:t>
        <a:bodyPr/>
        <a:lstStyle/>
        <a:p>
          <a:endParaRPr lang="en-AU"/>
        </a:p>
      </dgm:t>
    </dgm:pt>
    <dgm:pt modelId="{79FB0826-BB6E-4D88-BE52-925EC58D5A69}" type="pres">
      <dgm:prSet presAssocID="{6C5404FA-9C70-43DE-A196-7BC1690A92BA}" presName="sp" presStyleCnt="0"/>
      <dgm:spPr/>
      <dgm:t>
        <a:bodyPr/>
        <a:lstStyle/>
        <a:p>
          <a:endParaRPr lang="en-AU"/>
        </a:p>
      </dgm:t>
    </dgm:pt>
    <dgm:pt modelId="{B7C6D015-B907-47A2-A1FC-4F3EEDEC92F0}" type="pres">
      <dgm:prSet presAssocID="{2179EDFF-B45C-4869-85EC-E190F56562E6}" presName="composite" presStyleCnt="0"/>
      <dgm:spPr/>
      <dgm:t>
        <a:bodyPr/>
        <a:lstStyle/>
        <a:p>
          <a:endParaRPr lang="en-AU"/>
        </a:p>
      </dgm:t>
    </dgm:pt>
    <dgm:pt modelId="{31F6937B-1344-41EA-8EA7-D5FDDEE4D535}" type="pres">
      <dgm:prSet presAssocID="{2179EDFF-B45C-4869-85EC-E190F56562E6}" presName="parentText" presStyleLbl="alignNode1" presStyleIdx="2" presStyleCnt="4">
        <dgm:presLayoutVars>
          <dgm:chMax val="1"/>
          <dgm:bulletEnabled val="1"/>
        </dgm:presLayoutVars>
      </dgm:prSet>
      <dgm:spPr/>
      <dgm:t>
        <a:bodyPr/>
        <a:lstStyle/>
        <a:p>
          <a:endParaRPr lang="en-AU"/>
        </a:p>
      </dgm:t>
    </dgm:pt>
    <dgm:pt modelId="{67D0DA77-B65A-4E6D-A38A-07B771368068}" type="pres">
      <dgm:prSet presAssocID="{2179EDFF-B45C-4869-85EC-E190F56562E6}" presName="descendantText" presStyleLbl="alignAcc1" presStyleIdx="2" presStyleCnt="4">
        <dgm:presLayoutVars>
          <dgm:bulletEnabled val="1"/>
        </dgm:presLayoutVars>
      </dgm:prSet>
      <dgm:spPr/>
      <dgm:t>
        <a:bodyPr/>
        <a:lstStyle/>
        <a:p>
          <a:endParaRPr lang="en-AU"/>
        </a:p>
      </dgm:t>
    </dgm:pt>
    <dgm:pt modelId="{FE2B2CE3-AEC4-4BB9-A572-4BE9BD84375C}" type="pres">
      <dgm:prSet presAssocID="{2449B961-2894-4324-94EF-0EF85852332D}" presName="sp" presStyleCnt="0"/>
      <dgm:spPr/>
      <dgm:t>
        <a:bodyPr/>
        <a:lstStyle/>
        <a:p>
          <a:endParaRPr lang="en-AU"/>
        </a:p>
      </dgm:t>
    </dgm:pt>
    <dgm:pt modelId="{A1F69EF5-3D58-4127-8772-3CE1838EC473}" type="pres">
      <dgm:prSet presAssocID="{ACF78EEB-1649-4EEC-9442-8487839E154E}" presName="composite" presStyleCnt="0"/>
      <dgm:spPr/>
      <dgm:t>
        <a:bodyPr/>
        <a:lstStyle/>
        <a:p>
          <a:endParaRPr lang="en-AU"/>
        </a:p>
      </dgm:t>
    </dgm:pt>
    <dgm:pt modelId="{12150ABC-732B-4B6A-8789-A164232BFCE3}" type="pres">
      <dgm:prSet presAssocID="{ACF78EEB-1649-4EEC-9442-8487839E154E}" presName="parentText" presStyleLbl="alignNode1" presStyleIdx="3" presStyleCnt="4">
        <dgm:presLayoutVars>
          <dgm:chMax val="1"/>
          <dgm:bulletEnabled val="1"/>
        </dgm:presLayoutVars>
      </dgm:prSet>
      <dgm:spPr/>
      <dgm:t>
        <a:bodyPr/>
        <a:lstStyle/>
        <a:p>
          <a:endParaRPr lang="en-AU"/>
        </a:p>
      </dgm:t>
    </dgm:pt>
    <dgm:pt modelId="{6A42C9C0-786B-4641-ACFE-3515AF647DBE}" type="pres">
      <dgm:prSet presAssocID="{ACF78EEB-1649-4EEC-9442-8487839E154E}" presName="descendantText" presStyleLbl="alignAcc1" presStyleIdx="3" presStyleCnt="4">
        <dgm:presLayoutVars>
          <dgm:bulletEnabled val="1"/>
        </dgm:presLayoutVars>
      </dgm:prSet>
      <dgm:spPr/>
      <dgm:t>
        <a:bodyPr/>
        <a:lstStyle/>
        <a:p>
          <a:endParaRPr lang="en-AU"/>
        </a:p>
      </dgm:t>
    </dgm:pt>
  </dgm:ptLst>
  <dgm:cxnLst>
    <dgm:cxn modelId="{E9E08958-6870-CB49-BBD3-400CA25759D0}" type="presOf" srcId="{2179EDFF-B45C-4869-85EC-E190F56562E6}" destId="{31F6937B-1344-41EA-8EA7-D5FDDEE4D535}" srcOrd="0" destOrd="0" presId="urn:microsoft.com/office/officeart/2005/8/layout/chevron2"/>
    <dgm:cxn modelId="{7D576557-FEC9-4E9E-9BC4-5F0D909B3142}" srcId="{2179EDFF-B45C-4869-85EC-E190F56562E6}" destId="{13919B35-F311-423D-86D8-2D36476E97C6}" srcOrd="0" destOrd="0" parTransId="{D4750D57-AAA3-4551-A21C-1D932078F763}" sibTransId="{A2419025-C911-49C3-A26C-3C2E839D5E80}"/>
    <dgm:cxn modelId="{11105B2E-AFF5-DA4F-9909-4825A50D72F9}" type="presOf" srcId="{05100947-35DC-4405-ABF0-2792ED353F5E}" destId="{17013766-EF53-46B0-B3AB-23316FFF69E1}" srcOrd="0" destOrd="0" presId="urn:microsoft.com/office/officeart/2005/8/layout/chevron2"/>
    <dgm:cxn modelId="{44C09C60-94D8-467B-8311-3415565AC908}" srcId="{E21DEA28-6A9C-46BE-A330-C1F720B6AB7B}" destId="{05100947-35DC-4405-ABF0-2792ED353F5E}" srcOrd="0" destOrd="0" parTransId="{836067B5-E163-44E0-9BCF-AF68F2CFB206}" sibTransId="{A2AA9E58-B9C5-4C11-9028-1780AD7D6A6A}"/>
    <dgm:cxn modelId="{53FDEA55-73CF-E140-B052-268403E1855F}" type="presOf" srcId="{381CA921-CCAC-4BDF-8978-DFBDB7F64064}" destId="{6F8C56D4-F22E-48DD-8C99-D1F0B66B087E}" srcOrd="0" destOrd="0" presId="urn:microsoft.com/office/officeart/2005/8/layout/chevron2"/>
    <dgm:cxn modelId="{4D9E490A-4FEB-44E7-AFC4-DE1B1F33262D}" srcId="{E21DEA28-6A9C-46BE-A330-C1F720B6AB7B}" destId="{2179EDFF-B45C-4869-85EC-E190F56562E6}" srcOrd="2" destOrd="0" parTransId="{CB5B293E-E024-4445-9904-A022F26077BE}" sibTransId="{2449B961-2894-4324-94EF-0EF85852332D}"/>
    <dgm:cxn modelId="{2F266FA3-4000-4E86-9EB9-23ED456CAB2E}" srcId="{E21DEA28-6A9C-46BE-A330-C1F720B6AB7B}" destId="{ACF78EEB-1649-4EEC-9442-8487839E154E}" srcOrd="3" destOrd="0" parTransId="{530101F9-E411-4F29-B115-397E7792F987}" sibTransId="{6C4E9CB3-37B2-49C7-89AC-E77EBB9AB20E}"/>
    <dgm:cxn modelId="{5A0E84D9-B08D-A24D-A6C3-CD504B6D8327}" type="presOf" srcId="{EE5AD49D-B3CA-46B9-BD20-10EACA2466A7}" destId="{FF1E57D7-9812-4A0A-9B8F-BB563CE31FC2}" srcOrd="0" destOrd="0" presId="urn:microsoft.com/office/officeart/2005/8/layout/chevron2"/>
    <dgm:cxn modelId="{8A19A111-717E-4760-8003-2E1CE38FE474}" srcId="{381CA921-CCAC-4BDF-8978-DFBDB7F64064}" destId="{EBAC0CFD-07B9-44CF-9831-3D9FA8017F12}" srcOrd="0" destOrd="0" parTransId="{2FDDAE78-3E41-4F4A-87BE-BDE6FFD8216D}" sibTransId="{DB3B5CA1-4BE9-4CF1-BC47-503D2389C11D}"/>
    <dgm:cxn modelId="{5646BE51-8FEC-5646-A455-B78C44ADE37C}" type="presOf" srcId="{ACF78EEB-1649-4EEC-9442-8487839E154E}" destId="{12150ABC-732B-4B6A-8789-A164232BFCE3}" srcOrd="0" destOrd="0" presId="urn:microsoft.com/office/officeart/2005/8/layout/chevron2"/>
    <dgm:cxn modelId="{BD108975-5AE4-4371-8E89-F3FF19B39C88}" srcId="{ACF78EEB-1649-4EEC-9442-8487839E154E}" destId="{26E63AD9-D889-4BBE-B015-7B13E819A33E}" srcOrd="0" destOrd="0" parTransId="{3BB73F2A-2F09-42AB-998E-137B4BDB2FBA}" sibTransId="{868FCF9F-5973-4B29-B6F0-37ED59F41FCE}"/>
    <dgm:cxn modelId="{D0CDBE88-4FE0-BB48-BEB9-EF53D11E4DE4}" type="presOf" srcId="{26E63AD9-D889-4BBE-B015-7B13E819A33E}" destId="{6A42C9C0-786B-4641-ACFE-3515AF647DBE}" srcOrd="0" destOrd="0" presId="urn:microsoft.com/office/officeart/2005/8/layout/chevron2"/>
    <dgm:cxn modelId="{BBF61D29-ED11-497D-AA0E-31102AA7DBC9}" srcId="{E21DEA28-6A9C-46BE-A330-C1F720B6AB7B}" destId="{381CA921-CCAC-4BDF-8978-DFBDB7F64064}" srcOrd="1" destOrd="0" parTransId="{A5AA8FBC-2D80-4F7F-90CC-6F8B8DFA7B68}" sibTransId="{6C5404FA-9C70-43DE-A196-7BC1690A92BA}"/>
    <dgm:cxn modelId="{4090AD0E-AE7A-534E-9C29-92CC04F2D406}" type="presOf" srcId="{E21DEA28-6A9C-46BE-A330-C1F720B6AB7B}" destId="{DB092ED6-5677-4878-A1D7-44CE2E623832}" srcOrd="0" destOrd="0" presId="urn:microsoft.com/office/officeart/2005/8/layout/chevron2"/>
    <dgm:cxn modelId="{A2687B03-E51F-FB48-956D-EB80553322EF}" type="presOf" srcId="{EBAC0CFD-07B9-44CF-9831-3D9FA8017F12}" destId="{A7A4B3F8-7C0F-4A6B-A848-B684AB276AEF}" srcOrd="0" destOrd="0" presId="urn:microsoft.com/office/officeart/2005/8/layout/chevron2"/>
    <dgm:cxn modelId="{7DB95526-7169-4775-A997-04C6EE30F40F}" srcId="{05100947-35DC-4405-ABF0-2792ED353F5E}" destId="{EE5AD49D-B3CA-46B9-BD20-10EACA2466A7}" srcOrd="0" destOrd="0" parTransId="{B2CCAC64-19CB-4FF4-B02B-1ED8DCD6F2A7}" sibTransId="{FA6A220D-CC2E-48D3-9C1D-6D124DA19F4C}"/>
    <dgm:cxn modelId="{8B0D3F6D-8586-0C46-9947-6DCA5B275ACC}" type="presOf" srcId="{13919B35-F311-423D-86D8-2D36476E97C6}" destId="{67D0DA77-B65A-4E6D-A38A-07B771368068}" srcOrd="0" destOrd="0" presId="urn:microsoft.com/office/officeart/2005/8/layout/chevron2"/>
    <dgm:cxn modelId="{6B3E2F01-2E7C-9148-9CC3-7D8EB79594C6}" type="presParOf" srcId="{DB092ED6-5677-4878-A1D7-44CE2E623832}" destId="{31DA8605-CC4F-4701-B2BE-1601AC79A968}" srcOrd="0" destOrd="0" presId="urn:microsoft.com/office/officeart/2005/8/layout/chevron2"/>
    <dgm:cxn modelId="{70EA21B6-2CE2-604B-B765-DA9ABA66F169}" type="presParOf" srcId="{31DA8605-CC4F-4701-B2BE-1601AC79A968}" destId="{17013766-EF53-46B0-B3AB-23316FFF69E1}" srcOrd="0" destOrd="0" presId="urn:microsoft.com/office/officeart/2005/8/layout/chevron2"/>
    <dgm:cxn modelId="{312BAEB3-DCDE-0B41-AF4F-4D942E471C78}" type="presParOf" srcId="{31DA8605-CC4F-4701-B2BE-1601AC79A968}" destId="{FF1E57D7-9812-4A0A-9B8F-BB563CE31FC2}" srcOrd="1" destOrd="0" presId="urn:microsoft.com/office/officeart/2005/8/layout/chevron2"/>
    <dgm:cxn modelId="{F375E258-382D-CB40-8F6A-3BF7A868E57C}" type="presParOf" srcId="{DB092ED6-5677-4878-A1D7-44CE2E623832}" destId="{8CE8017D-F4A3-4A68-B78D-DB9944290BA6}" srcOrd="1" destOrd="0" presId="urn:microsoft.com/office/officeart/2005/8/layout/chevron2"/>
    <dgm:cxn modelId="{8F52BFF9-01FF-0F44-9F6F-8CC5784D574B}" type="presParOf" srcId="{DB092ED6-5677-4878-A1D7-44CE2E623832}" destId="{6C00310D-B0E6-4288-8E47-23E5D4F69FE5}" srcOrd="2" destOrd="0" presId="urn:microsoft.com/office/officeart/2005/8/layout/chevron2"/>
    <dgm:cxn modelId="{747FFB2B-29D5-BF4D-91C6-0BAEDA4BC4B1}" type="presParOf" srcId="{6C00310D-B0E6-4288-8E47-23E5D4F69FE5}" destId="{6F8C56D4-F22E-48DD-8C99-D1F0B66B087E}" srcOrd="0" destOrd="0" presId="urn:microsoft.com/office/officeart/2005/8/layout/chevron2"/>
    <dgm:cxn modelId="{34AAD8C6-12E6-094D-AC93-D6F2B2278C02}" type="presParOf" srcId="{6C00310D-B0E6-4288-8E47-23E5D4F69FE5}" destId="{A7A4B3F8-7C0F-4A6B-A848-B684AB276AEF}" srcOrd="1" destOrd="0" presId="urn:microsoft.com/office/officeart/2005/8/layout/chevron2"/>
    <dgm:cxn modelId="{69648CB8-E5A3-6648-9EEB-638FCA3D061B}" type="presParOf" srcId="{DB092ED6-5677-4878-A1D7-44CE2E623832}" destId="{79FB0826-BB6E-4D88-BE52-925EC58D5A69}" srcOrd="3" destOrd="0" presId="urn:microsoft.com/office/officeart/2005/8/layout/chevron2"/>
    <dgm:cxn modelId="{49F196C3-E392-324E-A19C-DBBEBE2AD033}" type="presParOf" srcId="{DB092ED6-5677-4878-A1D7-44CE2E623832}" destId="{B7C6D015-B907-47A2-A1FC-4F3EEDEC92F0}" srcOrd="4" destOrd="0" presId="urn:microsoft.com/office/officeart/2005/8/layout/chevron2"/>
    <dgm:cxn modelId="{3B43B57F-CA93-9C49-8284-FD008AF60D88}" type="presParOf" srcId="{B7C6D015-B907-47A2-A1FC-4F3EEDEC92F0}" destId="{31F6937B-1344-41EA-8EA7-D5FDDEE4D535}" srcOrd="0" destOrd="0" presId="urn:microsoft.com/office/officeart/2005/8/layout/chevron2"/>
    <dgm:cxn modelId="{FCCB0786-4B0B-B749-A1FB-142F7DDE1F21}" type="presParOf" srcId="{B7C6D015-B907-47A2-A1FC-4F3EEDEC92F0}" destId="{67D0DA77-B65A-4E6D-A38A-07B771368068}" srcOrd="1" destOrd="0" presId="urn:microsoft.com/office/officeart/2005/8/layout/chevron2"/>
    <dgm:cxn modelId="{9C7391C0-74F3-D849-9457-E2DB437B5516}" type="presParOf" srcId="{DB092ED6-5677-4878-A1D7-44CE2E623832}" destId="{FE2B2CE3-AEC4-4BB9-A572-4BE9BD84375C}" srcOrd="5" destOrd="0" presId="urn:microsoft.com/office/officeart/2005/8/layout/chevron2"/>
    <dgm:cxn modelId="{B433431D-E26C-804D-83B5-A0DD5A937758}" type="presParOf" srcId="{DB092ED6-5677-4878-A1D7-44CE2E623832}" destId="{A1F69EF5-3D58-4127-8772-3CE1838EC473}" srcOrd="6" destOrd="0" presId="urn:microsoft.com/office/officeart/2005/8/layout/chevron2"/>
    <dgm:cxn modelId="{819BE224-455B-DB47-966C-1D90845A2DA1}" type="presParOf" srcId="{A1F69EF5-3D58-4127-8772-3CE1838EC473}" destId="{12150ABC-732B-4B6A-8789-A164232BFCE3}" srcOrd="0" destOrd="0" presId="urn:microsoft.com/office/officeart/2005/8/layout/chevron2"/>
    <dgm:cxn modelId="{06C7F930-6095-DF46-9CA0-5DCAC1319A42}" type="presParOf" srcId="{A1F69EF5-3D58-4127-8772-3CE1838EC473}" destId="{6A42C9C0-786B-4641-ACFE-3515AF647DB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DEA28-6A9C-46BE-A330-C1F720B6AB7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AU"/>
        </a:p>
      </dgm:t>
    </dgm:pt>
    <dgm:pt modelId="{381CA921-CCAC-4BDF-8978-DFBDB7F64064}">
      <dgm:prSet/>
      <dgm:spPr>
        <a:solidFill>
          <a:srgbClr val="1FBB6F"/>
        </a:solidFill>
        <a:ln>
          <a:solidFill>
            <a:srgbClr val="1FBB6F"/>
          </a:solidFill>
        </a:ln>
      </dgm:spPr>
      <dgm:t>
        <a:bodyPr/>
        <a:lstStyle/>
        <a:p>
          <a:pPr rtl="0"/>
          <a:r>
            <a:rPr lang="en-US" dirty="0" smtClean="0"/>
            <a:t>2</a:t>
          </a:r>
          <a:endParaRPr lang="en-AU" dirty="0"/>
        </a:p>
      </dgm:t>
    </dgm:pt>
    <dgm:pt modelId="{A5AA8FBC-2D80-4F7F-90CC-6F8B8DFA7B68}" type="parTrans" cxnId="{BBF61D29-ED11-497D-AA0E-31102AA7DBC9}">
      <dgm:prSet/>
      <dgm:spPr/>
      <dgm:t>
        <a:bodyPr/>
        <a:lstStyle/>
        <a:p>
          <a:endParaRPr lang="en-AU"/>
        </a:p>
      </dgm:t>
    </dgm:pt>
    <dgm:pt modelId="{6C5404FA-9C70-43DE-A196-7BC1690A92BA}" type="sibTrans" cxnId="{BBF61D29-ED11-497D-AA0E-31102AA7DBC9}">
      <dgm:prSet/>
      <dgm:spPr/>
      <dgm:t>
        <a:bodyPr/>
        <a:lstStyle/>
        <a:p>
          <a:endParaRPr lang="en-AU"/>
        </a:p>
      </dgm:t>
    </dgm:pt>
    <dgm:pt modelId="{2179EDFF-B45C-4869-85EC-E190F56562E6}">
      <dgm:prSet/>
      <dgm:spPr>
        <a:solidFill>
          <a:srgbClr val="6DB7D9"/>
        </a:solidFill>
        <a:ln>
          <a:solidFill>
            <a:srgbClr val="6DB7D9"/>
          </a:solidFill>
        </a:ln>
      </dgm:spPr>
      <dgm:t>
        <a:bodyPr/>
        <a:lstStyle/>
        <a:p>
          <a:pPr rtl="0"/>
          <a:r>
            <a:rPr lang="en-US" dirty="0" smtClean="0"/>
            <a:t>3</a:t>
          </a:r>
          <a:endParaRPr lang="en-AU" dirty="0"/>
        </a:p>
      </dgm:t>
    </dgm:pt>
    <dgm:pt modelId="{CB5B293E-E024-4445-9904-A022F26077BE}" type="parTrans" cxnId="{4D9E490A-4FEB-44E7-AFC4-DE1B1F33262D}">
      <dgm:prSet/>
      <dgm:spPr/>
      <dgm:t>
        <a:bodyPr/>
        <a:lstStyle/>
        <a:p>
          <a:endParaRPr lang="en-AU"/>
        </a:p>
      </dgm:t>
    </dgm:pt>
    <dgm:pt modelId="{2449B961-2894-4324-94EF-0EF85852332D}" type="sibTrans" cxnId="{4D9E490A-4FEB-44E7-AFC4-DE1B1F33262D}">
      <dgm:prSet/>
      <dgm:spPr/>
      <dgm:t>
        <a:bodyPr/>
        <a:lstStyle/>
        <a:p>
          <a:endParaRPr lang="en-AU"/>
        </a:p>
      </dgm:t>
    </dgm:pt>
    <dgm:pt modelId="{05100947-35DC-4405-ABF0-2792ED353F5E}">
      <dgm:prSet/>
      <dgm:spPr>
        <a:solidFill>
          <a:srgbClr val="FF4E08"/>
        </a:solidFill>
        <a:ln>
          <a:solidFill>
            <a:srgbClr val="FF4E08"/>
          </a:solidFill>
        </a:ln>
      </dgm:spPr>
      <dgm:t>
        <a:bodyPr/>
        <a:lstStyle/>
        <a:p>
          <a:pPr rtl="0"/>
          <a:r>
            <a:rPr lang="en-AU" dirty="0" smtClean="0"/>
            <a:t>1</a:t>
          </a:r>
          <a:endParaRPr lang="en-AU" dirty="0"/>
        </a:p>
      </dgm:t>
    </dgm:pt>
    <dgm:pt modelId="{A2AA9E58-B9C5-4C11-9028-1780AD7D6A6A}" type="sibTrans" cxnId="{44C09C60-94D8-467B-8311-3415565AC908}">
      <dgm:prSet/>
      <dgm:spPr/>
      <dgm:t>
        <a:bodyPr/>
        <a:lstStyle/>
        <a:p>
          <a:endParaRPr lang="en-AU"/>
        </a:p>
      </dgm:t>
    </dgm:pt>
    <dgm:pt modelId="{836067B5-E163-44E0-9BCF-AF68F2CFB206}" type="parTrans" cxnId="{44C09C60-94D8-467B-8311-3415565AC908}">
      <dgm:prSet/>
      <dgm:spPr/>
      <dgm:t>
        <a:bodyPr/>
        <a:lstStyle/>
        <a:p>
          <a:endParaRPr lang="en-AU"/>
        </a:p>
      </dgm:t>
    </dgm:pt>
    <dgm:pt modelId="{EE5AD49D-B3CA-46B9-BD20-10EACA2466A7}">
      <dgm:prSet custT="1"/>
      <dgm:spPr>
        <a:ln>
          <a:solidFill>
            <a:srgbClr val="FF4E08"/>
          </a:solidFill>
        </a:ln>
      </dgm:spPr>
      <dgm:t>
        <a:bodyPr/>
        <a:lstStyle/>
        <a:p>
          <a:pPr rtl="0"/>
          <a:r>
            <a:rPr lang="en-US" sz="2000" b="0" i="0" dirty="0" smtClean="0">
              <a:latin typeface="Helvetica Light"/>
              <a:cs typeface="Helvetica Light"/>
            </a:rPr>
            <a:t>Develop a detailed understanding of how</a:t>
          </a:r>
          <a:r>
            <a:rPr lang="ja-JP" sz="2000" b="0" i="0" dirty="0" smtClean="0">
              <a:latin typeface="Helvetica Light"/>
              <a:cs typeface="Helvetica Light"/>
            </a:rPr>
            <a:t>‘</a:t>
          </a:r>
          <a:r>
            <a:rPr lang="en-US" sz="2000" b="0" i="0" dirty="0" smtClean="0">
              <a:latin typeface="Helvetica Light"/>
              <a:cs typeface="Helvetica Light"/>
            </a:rPr>
            <a:t>wellbeing in schools is currently understood by students, teachers and educational policy makers;</a:t>
          </a:r>
          <a:endParaRPr lang="en-AU" sz="2000" b="0" i="0" dirty="0">
            <a:latin typeface="Helvetica Light"/>
            <a:cs typeface="Helvetica Light"/>
          </a:endParaRPr>
        </a:p>
      </dgm:t>
    </dgm:pt>
    <dgm:pt modelId="{B2CCAC64-19CB-4FF4-B02B-1ED8DCD6F2A7}" type="parTrans" cxnId="{7DB95526-7169-4775-A997-04C6EE30F40F}">
      <dgm:prSet/>
      <dgm:spPr/>
      <dgm:t>
        <a:bodyPr/>
        <a:lstStyle/>
        <a:p>
          <a:endParaRPr lang="en-AU"/>
        </a:p>
      </dgm:t>
    </dgm:pt>
    <dgm:pt modelId="{FA6A220D-CC2E-48D3-9C1D-6D124DA19F4C}" type="sibTrans" cxnId="{7DB95526-7169-4775-A997-04C6EE30F40F}">
      <dgm:prSet/>
      <dgm:spPr/>
      <dgm:t>
        <a:bodyPr/>
        <a:lstStyle/>
        <a:p>
          <a:endParaRPr lang="en-AU"/>
        </a:p>
      </dgm:t>
    </dgm:pt>
    <dgm:pt modelId="{EBAC0CFD-07B9-44CF-9831-3D9FA8017F12}">
      <dgm:prSet custT="1"/>
      <dgm:spPr>
        <a:ln>
          <a:solidFill>
            <a:srgbClr val="1FBB6F"/>
          </a:solidFill>
        </a:ln>
      </dgm:spPr>
      <dgm:t>
        <a:bodyPr/>
        <a:lstStyle/>
        <a:p>
          <a:pPr rtl="0"/>
          <a:r>
            <a:rPr lang="en-US" sz="2000" b="0" i="0" dirty="0" smtClean="0">
              <a:latin typeface="Helvetica Light"/>
              <a:cs typeface="Helvetica Light"/>
            </a:rPr>
            <a:t>Investigate the potential of recognition theory for advancing understanding and improvements in relation to student wellbeing; </a:t>
          </a:r>
          <a:endParaRPr lang="en-AU" sz="2000" b="0" i="0" dirty="0">
            <a:latin typeface="Helvetica Light"/>
            <a:cs typeface="Helvetica Light"/>
          </a:endParaRPr>
        </a:p>
      </dgm:t>
    </dgm:pt>
    <dgm:pt modelId="{2FDDAE78-3E41-4F4A-87BE-BDE6FFD8216D}" type="parTrans" cxnId="{8A19A111-717E-4760-8003-2E1CE38FE474}">
      <dgm:prSet/>
      <dgm:spPr/>
      <dgm:t>
        <a:bodyPr/>
        <a:lstStyle/>
        <a:p>
          <a:endParaRPr lang="en-AU"/>
        </a:p>
      </dgm:t>
    </dgm:pt>
    <dgm:pt modelId="{DB3B5CA1-4BE9-4CF1-BC47-503D2389C11D}" type="sibTrans" cxnId="{8A19A111-717E-4760-8003-2E1CE38FE474}">
      <dgm:prSet/>
      <dgm:spPr/>
      <dgm:t>
        <a:bodyPr/>
        <a:lstStyle/>
        <a:p>
          <a:endParaRPr lang="en-AU"/>
        </a:p>
      </dgm:t>
    </dgm:pt>
    <dgm:pt modelId="{13919B35-F311-423D-86D8-2D36476E97C6}">
      <dgm:prSet custT="1"/>
      <dgm:spPr>
        <a:ln>
          <a:solidFill>
            <a:srgbClr val="6DB7D9"/>
          </a:solidFill>
        </a:ln>
      </dgm:spPr>
      <dgm:t>
        <a:bodyPr/>
        <a:lstStyle/>
        <a:p>
          <a:pPr rtl="0"/>
          <a:r>
            <a:rPr lang="en-US" sz="2000" b="0" i="0" dirty="0" smtClean="0">
              <a:latin typeface="Helvetica Light"/>
              <a:cs typeface="Helvetica Light"/>
            </a:rPr>
            <a:t>Generate new knowledge about how education policy, programs and practices in schools could more positively impact on student wellbeing. </a:t>
          </a:r>
          <a:endParaRPr lang="en-AU" sz="2000" b="0" i="0" dirty="0">
            <a:latin typeface="Helvetica Light"/>
            <a:cs typeface="Helvetica Light"/>
          </a:endParaRPr>
        </a:p>
      </dgm:t>
    </dgm:pt>
    <dgm:pt modelId="{D4750D57-AAA3-4551-A21C-1D932078F763}" type="parTrans" cxnId="{7D576557-FEC9-4E9E-9BC4-5F0D909B3142}">
      <dgm:prSet/>
      <dgm:spPr/>
      <dgm:t>
        <a:bodyPr/>
        <a:lstStyle/>
        <a:p>
          <a:endParaRPr lang="en-AU"/>
        </a:p>
      </dgm:t>
    </dgm:pt>
    <dgm:pt modelId="{A2419025-C911-49C3-A26C-3C2E839D5E80}" type="sibTrans" cxnId="{7D576557-FEC9-4E9E-9BC4-5F0D909B3142}">
      <dgm:prSet/>
      <dgm:spPr/>
      <dgm:t>
        <a:bodyPr/>
        <a:lstStyle/>
        <a:p>
          <a:endParaRPr lang="en-AU"/>
        </a:p>
      </dgm:t>
    </dgm:pt>
    <dgm:pt modelId="{DB092ED6-5677-4878-A1D7-44CE2E623832}" type="pres">
      <dgm:prSet presAssocID="{E21DEA28-6A9C-46BE-A330-C1F720B6AB7B}" presName="linearFlow" presStyleCnt="0">
        <dgm:presLayoutVars>
          <dgm:dir/>
          <dgm:animLvl val="lvl"/>
          <dgm:resizeHandles val="exact"/>
        </dgm:presLayoutVars>
      </dgm:prSet>
      <dgm:spPr/>
      <dgm:t>
        <a:bodyPr/>
        <a:lstStyle/>
        <a:p>
          <a:endParaRPr lang="en-AU"/>
        </a:p>
      </dgm:t>
    </dgm:pt>
    <dgm:pt modelId="{31DA8605-CC4F-4701-B2BE-1601AC79A968}" type="pres">
      <dgm:prSet presAssocID="{05100947-35DC-4405-ABF0-2792ED353F5E}" presName="composite" presStyleCnt="0"/>
      <dgm:spPr/>
      <dgm:t>
        <a:bodyPr/>
        <a:lstStyle/>
        <a:p>
          <a:endParaRPr lang="en-AU"/>
        </a:p>
      </dgm:t>
    </dgm:pt>
    <dgm:pt modelId="{17013766-EF53-46B0-B3AB-23316FFF69E1}" type="pres">
      <dgm:prSet presAssocID="{05100947-35DC-4405-ABF0-2792ED353F5E}" presName="parentText" presStyleLbl="alignNode1" presStyleIdx="0" presStyleCnt="3">
        <dgm:presLayoutVars>
          <dgm:chMax val="1"/>
          <dgm:bulletEnabled val="1"/>
        </dgm:presLayoutVars>
      </dgm:prSet>
      <dgm:spPr/>
      <dgm:t>
        <a:bodyPr/>
        <a:lstStyle/>
        <a:p>
          <a:endParaRPr lang="en-AU"/>
        </a:p>
      </dgm:t>
    </dgm:pt>
    <dgm:pt modelId="{FF1E57D7-9812-4A0A-9B8F-BB563CE31FC2}" type="pres">
      <dgm:prSet presAssocID="{05100947-35DC-4405-ABF0-2792ED353F5E}" presName="descendantText" presStyleLbl="alignAcc1" presStyleIdx="0" presStyleCnt="3">
        <dgm:presLayoutVars>
          <dgm:bulletEnabled val="1"/>
        </dgm:presLayoutVars>
      </dgm:prSet>
      <dgm:spPr/>
      <dgm:t>
        <a:bodyPr/>
        <a:lstStyle/>
        <a:p>
          <a:endParaRPr lang="en-AU"/>
        </a:p>
      </dgm:t>
    </dgm:pt>
    <dgm:pt modelId="{8CE8017D-F4A3-4A68-B78D-DB9944290BA6}" type="pres">
      <dgm:prSet presAssocID="{A2AA9E58-B9C5-4C11-9028-1780AD7D6A6A}" presName="sp" presStyleCnt="0"/>
      <dgm:spPr/>
      <dgm:t>
        <a:bodyPr/>
        <a:lstStyle/>
        <a:p>
          <a:endParaRPr lang="en-AU"/>
        </a:p>
      </dgm:t>
    </dgm:pt>
    <dgm:pt modelId="{6C00310D-B0E6-4288-8E47-23E5D4F69FE5}" type="pres">
      <dgm:prSet presAssocID="{381CA921-CCAC-4BDF-8978-DFBDB7F64064}" presName="composite" presStyleCnt="0"/>
      <dgm:spPr/>
      <dgm:t>
        <a:bodyPr/>
        <a:lstStyle/>
        <a:p>
          <a:endParaRPr lang="en-AU"/>
        </a:p>
      </dgm:t>
    </dgm:pt>
    <dgm:pt modelId="{6F8C56D4-F22E-48DD-8C99-D1F0B66B087E}" type="pres">
      <dgm:prSet presAssocID="{381CA921-CCAC-4BDF-8978-DFBDB7F64064}" presName="parentText" presStyleLbl="alignNode1" presStyleIdx="1" presStyleCnt="3">
        <dgm:presLayoutVars>
          <dgm:chMax val="1"/>
          <dgm:bulletEnabled val="1"/>
        </dgm:presLayoutVars>
      </dgm:prSet>
      <dgm:spPr/>
      <dgm:t>
        <a:bodyPr/>
        <a:lstStyle/>
        <a:p>
          <a:endParaRPr lang="en-AU"/>
        </a:p>
      </dgm:t>
    </dgm:pt>
    <dgm:pt modelId="{A7A4B3F8-7C0F-4A6B-A848-B684AB276AEF}" type="pres">
      <dgm:prSet presAssocID="{381CA921-CCAC-4BDF-8978-DFBDB7F64064}" presName="descendantText" presStyleLbl="alignAcc1" presStyleIdx="1" presStyleCnt="3">
        <dgm:presLayoutVars>
          <dgm:bulletEnabled val="1"/>
        </dgm:presLayoutVars>
      </dgm:prSet>
      <dgm:spPr/>
      <dgm:t>
        <a:bodyPr/>
        <a:lstStyle/>
        <a:p>
          <a:endParaRPr lang="en-AU"/>
        </a:p>
      </dgm:t>
    </dgm:pt>
    <dgm:pt modelId="{79FB0826-BB6E-4D88-BE52-925EC58D5A69}" type="pres">
      <dgm:prSet presAssocID="{6C5404FA-9C70-43DE-A196-7BC1690A92BA}" presName="sp" presStyleCnt="0"/>
      <dgm:spPr/>
      <dgm:t>
        <a:bodyPr/>
        <a:lstStyle/>
        <a:p>
          <a:endParaRPr lang="en-AU"/>
        </a:p>
      </dgm:t>
    </dgm:pt>
    <dgm:pt modelId="{B7C6D015-B907-47A2-A1FC-4F3EEDEC92F0}" type="pres">
      <dgm:prSet presAssocID="{2179EDFF-B45C-4869-85EC-E190F56562E6}" presName="composite" presStyleCnt="0"/>
      <dgm:spPr/>
      <dgm:t>
        <a:bodyPr/>
        <a:lstStyle/>
        <a:p>
          <a:endParaRPr lang="en-AU"/>
        </a:p>
      </dgm:t>
    </dgm:pt>
    <dgm:pt modelId="{31F6937B-1344-41EA-8EA7-D5FDDEE4D535}" type="pres">
      <dgm:prSet presAssocID="{2179EDFF-B45C-4869-85EC-E190F56562E6}" presName="parentText" presStyleLbl="alignNode1" presStyleIdx="2" presStyleCnt="3">
        <dgm:presLayoutVars>
          <dgm:chMax val="1"/>
          <dgm:bulletEnabled val="1"/>
        </dgm:presLayoutVars>
      </dgm:prSet>
      <dgm:spPr/>
      <dgm:t>
        <a:bodyPr/>
        <a:lstStyle/>
        <a:p>
          <a:endParaRPr lang="en-AU"/>
        </a:p>
      </dgm:t>
    </dgm:pt>
    <dgm:pt modelId="{67D0DA77-B65A-4E6D-A38A-07B771368068}" type="pres">
      <dgm:prSet presAssocID="{2179EDFF-B45C-4869-85EC-E190F56562E6}" presName="descendantText" presStyleLbl="alignAcc1" presStyleIdx="2" presStyleCnt="3">
        <dgm:presLayoutVars>
          <dgm:bulletEnabled val="1"/>
        </dgm:presLayoutVars>
      </dgm:prSet>
      <dgm:spPr/>
      <dgm:t>
        <a:bodyPr/>
        <a:lstStyle/>
        <a:p>
          <a:endParaRPr lang="en-AU"/>
        </a:p>
      </dgm:t>
    </dgm:pt>
  </dgm:ptLst>
  <dgm:cxnLst>
    <dgm:cxn modelId="{24387934-3754-BD41-BEA3-02AF30B10EFC}" type="presOf" srcId="{EBAC0CFD-07B9-44CF-9831-3D9FA8017F12}" destId="{A7A4B3F8-7C0F-4A6B-A848-B684AB276AEF}" srcOrd="0" destOrd="0" presId="urn:microsoft.com/office/officeart/2005/8/layout/chevron2"/>
    <dgm:cxn modelId="{7D576557-FEC9-4E9E-9BC4-5F0D909B3142}" srcId="{2179EDFF-B45C-4869-85EC-E190F56562E6}" destId="{13919B35-F311-423D-86D8-2D36476E97C6}" srcOrd="0" destOrd="0" parTransId="{D4750D57-AAA3-4551-A21C-1D932078F763}" sibTransId="{A2419025-C911-49C3-A26C-3C2E839D5E80}"/>
    <dgm:cxn modelId="{44C09C60-94D8-467B-8311-3415565AC908}" srcId="{E21DEA28-6A9C-46BE-A330-C1F720B6AB7B}" destId="{05100947-35DC-4405-ABF0-2792ED353F5E}" srcOrd="0" destOrd="0" parTransId="{836067B5-E163-44E0-9BCF-AF68F2CFB206}" sibTransId="{A2AA9E58-B9C5-4C11-9028-1780AD7D6A6A}"/>
    <dgm:cxn modelId="{4D9E490A-4FEB-44E7-AFC4-DE1B1F33262D}" srcId="{E21DEA28-6A9C-46BE-A330-C1F720B6AB7B}" destId="{2179EDFF-B45C-4869-85EC-E190F56562E6}" srcOrd="2" destOrd="0" parTransId="{CB5B293E-E024-4445-9904-A022F26077BE}" sibTransId="{2449B961-2894-4324-94EF-0EF85852332D}"/>
    <dgm:cxn modelId="{6DBDEBAA-2472-6847-B673-D213C283DCE5}" type="presOf" srcId="{13919B35-F311-423D-86D8-2D36476E97C6}" destId="{67D0DA77-B65A-4E6D-A38A-07B771368068}" srcOrd="0" destOrd="0" presId="urn:microsoft.com/office/officeart/2005/8/layout/chevron2"/>
    <dgm:cxn modelId="{1E0EFB62-01E8-8245-B003-80C7C271F24E}" type="presOf" srcId="{05100947-35DC-4405-ABF0-2792ED353F5E}" destId="{17013766-EF53-46B0-B3AB-23316FFF69E1}" srcOrd="0" destOrd="0" presId="urn:microsoft.com/office/officeart/2005/8/layout/chevron2"/>
    <dgm:cxn modelId="{C22C744C-55BA-9448-96D8-AE59A2011BB7}" type="presOf" srcId="{2179EDFF-B45C-4869-85EC-E190F56562E6}" destId="{31F6937B-1344-41EA-8EA7-D5FDDEE4D535}" srcOrd="0" destOrd="0" presId="urn:microsoft.com/office/officeart/2005/8/layout/chevron2"/>
    <dgm:cxn modelId="{8A19A111-717E-4760-8003-2E1CE38FE474}" srcId="{381CA921-CCAC-4BDF-8978-DFBDB7F64064}" destId="{EBAC0CFD-07B9-44CF-9831-3D9FA8017F12}" srcOrd="0" destOrd="0" parTransId="{2FDDAE78-3E41-4F4A-87BE-BDE6FFD8216D}" sibTransId="{DB3B5CA1-4BE9-4CF1-BC47-503D2389C11D}"/>
    <dgm:cxn modelId="{13A1491C-C572-8540-8335-87CF65EBD372}" type="presOf" srcId="{E21DEA28-6A9C-46BE-A330-C1F720B6AB7B}" destId="{DB092ED6-5677-4878-A1D7-44CE2E623832}" srcOrd="0" destOrd="0" presId="urn:microsoft.com/office/officeart/2005/8/layout/chevron2"/>
    <dgm:cxn modelId="{BBF61D29-ED11-497D-AA0E-31102AA7DBC9}" srcId="{E21DEA28-6A9C-46BE-A330-C1F720B6AB7B}" destId="{381CA921-CCAC-4BDF-8978-DFBDB7F64064}" srcOrd="1" destOrd="0" parTransId="{A5AA8FBC-2D80-4F7F-90CC-6F8B8DFA7B68}" sibTransId="{6C5404FA-9C70-43DE-A196-7BC1690A92BA}"/>
    <dgm:cxn modelId="{6BD53C1E-2BF1-CA4E-BE92-24EEE5059304}" type="presOf" srcId="{381CA921-CCAC-4BDF-8978-DFBDB7F64064}" destId="{6F8C56D4-F22E-48DD-8C99-D1F0B66B087E}" srcOrd="0" destOrd="0" presId="urn:microsoft.com/office/officeart/2005/8/layout/chevron2"/>
    <dgm:cxn modelId="{9623566C-41E7-3E4E-8B30-ABA5B1E8C9ED}" type="presOf" srcId="{EE5AD49D-B3CA-46B9-BD20-10EACA2466A7}" destId="{FF1E57D7-9812-4A0A-9B8F-BB563CE31FC2}" srcOrd="0" destOrd="0" presId="urn:microsoft.com/office/officeart/2005/8/layout/chevron2"/>
    <dgm:cxn modelId="{7DB95526-7169-4775-A997-04C6EE30F40F}" srcId="{05100947-35DC-4405-ABF0-2792ED353F5E}" destId="{EE5AD49D-B3CA-46B9-BD20-10EACA2466A7}" srcOrd="0" destOrd="0" parTransId="{B2CCAC64-19CB-4FF4-B02B-1ED8DCD6F2A7}" sibTransId="{FA6A220D-CC2E-48D3-9C1D-6D124DA19F4C}"/>
    <dgm:cxn modelId="{C59E53CC-B381-8444-BB9C-4F0ABCE9276C}" type="presParOf" srcId="{DB092ED6-5677-4878-A1D7-44CE2E623832}" destId="{31DA8605-CC4F-4701-B2BE-1601AC79A968}" srcOrd="0" destOrd="0" presId="urn:microsoft.com/office/officeart/2005/8/layout/chevron2"/>
    <dgm:cxn modelId="{263546B6-EE4F-2841-8B84-97D4F1B74A45}" type="presParOf" srcId="{31DA8605-CC4F-4701-B2BE-1601AC79A968}" destId="{17013766-EF53-46B0-B3AB-23316FFF69E1}" srcOrd="0" destOrd="0" presId="urn:microsoft.com/office/officeart/2005/8/layout/chevron2"/>
    <dgm:cxn modelId="{EFA34AC8-21E4-DA42-962C-F28C85DECF5D}" type="presParOf" srcId="{31DA8605-CC4F-4701-B2BE-1601AC79A968}" destId="{FF1E57D7-9812-4A0A-9B8F-BB563CE31FC2}" srcOrd="1" destOrd="0" presId="urn:microsoft.com/office/officeart/2005/8/layout/chevron2"/>
    <dgm:cxn modelId="{13113483-AE30-E043-988A-19A001E2A0AD}" type="presParOf" srcId="{DB092ED6-5677-4878-A1D7-44CE2E623832}" destId="{8CE8017D-F4A3-4A68-B78D-DB9944290BA6}" srcOrd="1" destOrd="0" presId="urn:microsoft.com/office/officeart/2005/8/layout/chevron2"/>
    <dgm:cxn modelId="{671CCAB4-AFC7-A44C-971E-CFF4BE5A7A28}" type="presParOf" srcId="{DB092ED6-5677-4878-A1D7-44CE2E623832}" destId="{6C00310D-B0E6-4288-8E47-23E5D4F69FE5}" srcOrd="2" destOrd="0" presId="urn:microsoft.com/office/officeart/2005/8/layout/chevron2"/>
    <dgm:cxn modelId="{CEC7DD22-36D4-F844-8BED-2A2224000899}" type="presParOf" srcId="{6C00310D-B0E6-4288-8E47-23E5D4F69FE5}" destId="{6F8C56D4-F22E-48DD-8C99-D1F0B66B087E}" srcOrd="0" destOrd="0" presId="urn:microsoft.com/office/officeart/2005/8/layout/chevron2"/>
    <dgm:cxn modelId="{8BAAA584-C3F7-0248-A4EC-94A77EB9D85B}" type="presParOf" srcId="{6C00310D-B0E6-4288-8E47-23E5D4F69FE5}" destId="{A7A4B3F8-7C0F-4A6B-A848-B684AB276AEF}" srcOrd="1" destOrd="0" presId="urn:microsoft.com/office/officeart/2005/8/layout/chevron2"/>
    <dgm:cxn modelId="{15D290B4-33EB-0B4C-A6A3-D38B7CBF0FE6}" type="presParOf" srcId="{DB092ED6-5677-4878-A1D7-44CE2E623832}" destId="{79FB0826-BB6E-4D88-BE52-925EC58D5A69}" srcOrd="3" destOrd="0" presId="urn:microsoft.com/office/officeart/2005/8/layout/chevron2"/>
    <dgm:cxn modelId="{55A2920B-6130-6349-9369-DF0F9B40A8EE}" type="presParOf" srcId="{DB092ED6-5677-4878-A1D7-44CE2E623832}" destId="{B7C6D015-B907-47A2-A1FC-4F3EEDEC92F0}" srcOrd="4" destOrd="0" presId="urn:microsoft.com/office/officeart/2005/8/layout/chevron2"/>
    <dgm:cxn modelId="{2FBDEAB7-55F3-CF49-B80D-8926499468BC}" type="presParOf" srcId="{B7C6D015-B907-47A2-A1FC-4F3EEDEC92F0}" destId="{31F6937B-1344-41EA-8EA7-D5FDDEE4D535}" srcOrd="0" destOrd="0" presId="urn:microsoft.com/office/officeart/2005/8/layout/chevron2"/>
    <dgm:cxn modelId="{C4C2F112-24AA-8D47-86A0-67A419D0084A}" type="presParOf" srcId="{B7C6D015-B907-47A2-A1FC-4F3EEDEC92F0}" destId="{67D0DA77-B65A-4E6D-A38A-07B77136806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0C529E-8C03-45DC-80CA-DFE734BC612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AU"/>
        </a:p>
      </dgm:t>
    </dgm:pt>
    <dgm:pt modelId="{C92D4C31-C8C2-4FB4-81B1-333D9B84DC1F}">
      <dgm:prSet custT="1"/>
      <dgm:spPr>
        <a:xfrm>
          <a:off x="0" y="0"/>
          <a:ext cx="10336088" cy="1175264"/>
        </a:xfrm>
        <a:solidFill>
          <a:srgbClr val="FF4E08"/>
        </a:solidFill>
      </dgm:spPr>
      <dgm:t>
        <a:bodyPr/>
        <a:lstStyle/>
        <a:p>
          <a:pPr algn="ctr" rtl="0"/>
          <a:r>
            <a:rPr lang="en-US" sz="2000" b="0" i="0" dirty="0" smtClean="0">
              <a:latin typeface="Helvetica Light"/>
              <a:cs typeface="Helvetica Light"/>
            </a:rPr>
            <a:t>Phase 1 - Analysis of key relevant state and federal policy regarding wellbeing (n=80)</a:t>
          </a:r>
          <a:endParaRPr lang="en-AU" sz="2000" b="0" i="0" dirty="0">
            <a:latin typeface="Helvetica Light"/>
            <a:ea typeface="+mn-ea"/>
            <a:cs typeface="Helvetica Light"/>
          </a:endParaRPr>
        </a:p>
      </dgm:t>
    </dgm:pt>
    <dgm:pt modelId="{C9744CD0-A550-4EFD-9388-419D3CEF4631}" type="parTrans" cxnId="{5C111E63-2919-4877-AA8F-1B4EC39BFC19}">
      <dgm:prSet/>
      <dgm:spPr/>
      <dgm:t>
        <a:bodyPr/>
        <a:lstStyle/>
        <a:p>
          <a:endParaRPr lang="en-AU">
            <a:solidFill>
              <a:schemeClr val="tx1">
                <a:lumMod val="85000"/>
                <a:lumOff val="15000"/>
              </a:schemeClr>
            </a:solidFill>
            <a:latin typeface="+mn-lt"/>
          </a:endParaRPr>
        </a:p>
      </dgm:t>
    </dgm:pt>
    <dgm:pt modelId="{4E6CE024-1B4E-4293-9ED2-954361F12E38}" type="sibTrans" cxnId="{5C111E63-2919-4877-AA8F-1B4EC39BFC19}">
      <dgm:prSet/>
      <dgm:spPr/>
      <dgm:t>
        <a:bodyPr/>
        <a:lstStyle/>
        <a:p>
          <a:endParaRPr lang="en-AU">
            <a:solidFill>
              <a:schemeClr val="tx1">
                <a:lumMod val="85000"/>
                <a:lumOff val="15000"/>
              </a:schemeClr>
            </a:solidFill>
            <a:latin typeface="+mn-lt"/>
          </a:endParaRPr>
        </a:p>
      </dgm:t>
    </dgm:pt>
    <dgm:pt modelId="{63BF6B4D-14A9-4F04-A3A8-F42F52578FC4}">
      <dgm:prSet custT="1"/>
      <dgm:spPr>
        <a:xfrm>
          <a:off x="0" y="2642855"/>
          <a:ext cx="10336088" cy="1175264"/>
        </a:xfrm>
        <a:solidFill>
          <a:srgbClr val="FD29B1"/>
        </a:solidFill>
      </dgm:spPr>
      <dgm:t>
        <a:bodyPr/>
        <a:lstStyle/>
        <a:p>
          <a:pPr algn="ctr" rtl="0"/>
          <a:r>
            <a:rPr lang="en-US" sz="2000" b="0" i="0" dirty="0" smtClean="0">
              <a:latin typeface="Helvetica Light"/>
              <a:ea typeface="+mn-ea"/>
              <a:cs typeface="Helvetica Light"/>
            </a:rPr>
            <a:t>Phase 3 – O</a:t>
          </a:r>
          <a:r>
            <a:rPr lang="en-US" sz="2000" b="0" i="0" dirty="0" smtClean="0">
              <a:latin typeface="Helvetica Light"/>
              <a:cs typeface="Helvetica Light"/>
            </a:rPr>
            <a:t>n-line survey with primary and secondary students and teachers (n=9975) across 3 Catholic school regions</a:t>
          </a:r>
          <a:endParaRPr lang="en-AU" sz="2000" b="0" i="0" dirty="0">
            <a:latin typeface="Helvetica Light"/>
            <a:ea typeface="+mn-ea"/>
            <a:cs typeface="Helvetica Light"/>
          </a:endParaRPr>
        </a:p>
      </dgm:t>
    </dgm:pt>
    <dgm:pt modelId="{2A8F03C7-13FB-433E-B8BE-EBCEDAF54FCC}" type="parTrans" cxnId="{D12289F0-F76D-4180-8F64-A451385FCC63}">
      <dgm:prSet/>
      <dgm:spPr/>
      <dgm:t>
        <a:bodyPr/>
        <a:lstStyle/>
        <a:p>
          <a:endParaRPr lang="en-AU">
            <a:solidFill>
              <a:schemeClr val="tx1">
                <a:lumMod val="85000"/>
                <a:lumOff val="15000"/>
              </a:schemeClr>
            </a:solidFill>
            <a:latin typeface="+mn-lt"/>
          </a:endParaRPr>
        </a:p>
      </dgm:t>
    </dgm:pt>
    <dgm:pt modelId="{C6F84ED9-E59F-4ACC-8A98-836D3E61BEE0}" type="sibTrans" cxnId="{D12289F0-F76D-4180-8F64-A451385FCC63}">
      <dgm:prSet/>
      <dgm:spPr/>
      <dgm:t>
        <a:bodyPr/>
        <a:lstStyle/>
        <a:p>
          <a:endParaRPr lang="en-AU">
            <a:solidFill>
              <a:schemeClr val="tx1">
                <a:lumMod val="85000"/>
                <a:lumOff val="15000"/>
              </a:schemeClr>
            </a:solidFill>
            <a:latin typeface="+mn-lt"/>
          </a:endParaRPr>
        </a:p>
      </dgm:t>
    </dgm:pt>
    <dgm:pt modelId="{F5FD401F-1BBF-486B-9F57-176477741FDD}">
      <dgm:prSet custT="1"/>
      <dgm:spPr>
        <a:xfrm>
          <a:off x="0" y="3959240"/>
          <a:ext cx="10336088" cy="1175264"/>
        </a:xfrm>
        <a:solidFill>
          <a:srgbClr val="6DB7D9"/>
        </a:solidFill>
      </dgm:spPr>
      <dgm:t>
        <a:bodyPr/>
        <a:lstStyle/>
        <a:p>
          <a:pPr algn="ctr" rtl="0"/>
          <a:r>
            <a:rPr lang="en-AU" sz="2000" b="0" i="0" dirty="0" smtClean="0">
              <a:latin typeface="Helvetica Light"/>
              <a:ea typeface="+mn-ea"/>
              <a:cs typeface="Helvetica Light"/>
            </a:rPr>
            <a:t>Phase 4 – </a:t>
          </a:r>
          <a:r>
            <a:rPr lang="en-US" sz="2000" b="0" i="0" dirty="0" smtClean="0">
              <a:latin typeface="Helvetica Light"/>
              <a:cs typeface="Helvetica Light"/>
            </a:rPr>
            <a:t>Analysis and presentation of findings, professional development for schools</a:t>
          </a:r>
          <a:endParaRPr lang="en-AU" sz="2000" b="0" i="0" dirty="0">
            <a:latin typeface="Helvetica Light"/>
            <a:ea typeface="+mn-ea"/>
            <a:cs typeface="Helvetica Light"/>
          </a:endParaRPr>
        </a:p>
      </dgm:t>
    </dgm:pt>
    <dgm:pt modelId="{647726D1-A581-4EA7-AFEC-A56ED27313EA}" type="parTrans" cxnId="{1F3F2D24-6DE7-449F-8B68-6D253E40F062}">
      <dgm:prSet/>
      <dgm:spPr/>
      <dgm:t>
        <a:bodyPr/>
        <a:lstStyle/>
        <a:p>
          <a:endParaRPr lang="en-AU">
            <a:solidFill>
              <a:schemeClr val="tx1">
                <a:lumMod val="85000"/>
                <a:lumOff val="15000"/>
              </a:schemeClr>
            </a:solidFill>
            <a:latin typeface="+mn-lt"/>
          </a:endParaRPr>
        </a:p>
      </dgm:t>
    </dgm:pt>
    <dgm:pt modelId="{242666D2-6FE6-471D-B998-F50B6FA268EF}" type="sibTrans" cxnId="{1F3F2D24-6DE7-449F-8B68-6D253E40F062}">
      <dgm:prSet/>
      <dgm:spPr/>
      <dgm:t>
        <a:bodyPr/>
        <a:lstStyle/>
        <a:p>
          <a:endParaRPr lang="en-AU">
            <a:solidFill>
              <a:schemeClr val="tx1">
                <a:lumMod val="85000"/>
                <a:lumOff val="15000"/>
              </a:schemeClr>
            </a:solidFill>
            <a:latin typeface="+mn-lt"/>
          </a:endParaRPr>
        </a:p>
      </dgm:t>
    </dgm:pt>
    <dgm:pt modelId="{0AC9EF5C-4918-408B-9475-0E6CE586652F}">
      <dgm:prSet custT="1"/>
      <dgm:spPr>
        <a:xfrm>
          <a:off x="0" y="0"/>
          <a:ext cx="10336088" cy="1175264"/>
        </a:xfrm>
        <a:solidFill>
          <a:srgbClr val="1FBB6F"/>
        </a:solidFill>
      </dgm:spPr>
      <dgm:t>
        <a:bodyPr/>
        <a:lstStyle/>
        <a:p>
          <a:pPr algn="ctr" rtl="0"/>
          <a:r>
            <a:rPr lang="en-US" sz="2000" b="0" i="0" dirty="0" smtClean="0">
              <a:latin typeface="Helvetica Light"/>
              <a:ea typeface="+mn-ea"/>
              <a:cs typeface="Helvetica Light"/>
            </a:rPr>
            <a:t>Phase 2 – </a:t>
          </a:r>
          <a:r>
            <a:rPr lang="en-US" sz="2000" b="0" i="0" dirty="0" smtClean="0">
              <a:latin typeface="Helvetica Light"/>
              <a:cs typeface="Helvetica Light"/>
            </a:rPr>
            <a:t>Interviews with teachers and principals (n=89); focus groups with primary and secondary students (n=606 students)</a:t>
          </a:r>
          <a:endParaRPr lang="en-AU" sz="2000" b="0" i="0" dirty="0">
            <a:latin typeface="Helvetica Light"/>
            <a:ea typeface="+mn-ea"/>
            <a:cs typeface="Helvetica Light"/>
          </a:endParaRPr>
        </a:p>
      </dgm:t>
    </dgm:pt>
    <dgm:pt modelId="{B295827C-C321-4513-9FEB-549B3CD4221D}" type="sibTrans" cxnId="{59053888-87EA-492A-AEE1-CC5427432EAD}">
      <dgm:prSet/>
      <dgm:spPr/>
      <dgm:t>
        <a:bodyPr/>
        <a:lstStyle/>
        <a:p>
          <a:endParaRPr lang="en-AU"/>
        </a:p>
      </dgm:t>
    </dgm:pt>
    <dgm:pt modelId="{DF5A0B4E-2A1E-4816-ABCE-B0A5B0922BBE}" type="parTrans" cxnId="{59053888-87EA-492A-AEE1-CC5427432EAD}">
      <dgm:prSet/>
      <dgm:spPr/>
      <dgm:t>
        <a:bodyPr/>
        <a:lstStyle/>
        <a:p>
          <a:endParaRPr lang="en-AU"/>
        </a:p>
      </dgm:t>
    </dgm:pt>
    <dgm:pt modelId="{760C7FD8-99C8-49EF-961C-8F9B3D3F0415}" type="pres">
      <dgm:prSet presAssocID="{790C529E-8C03-45DC-80CA-DFE734BC6122}" presName="linear" presStyleCnt="0">
        <dgm:presLayoutVars>
          <dgm:animLvl val="lvl"/>
          <dgm:resizeHandles val="exact"/>
        </dgm:presLayoutVars>
      </dgm:prSet>
      <dgm:spPr/>
      <dgm:t>
        <a:bodyPr/>
        <a:lstStyle/>
        <a:p>
          <a:endParaRPr lang="en-AU"/>
        </a:p>
      </dgm:t>
    </dgm:pt>
    <dgm:pt modelId="{180BFD58-4B08-4E12-ACA1-1600465B5025}" type="pres">
      <dgm:prSet presAssocID="{C92D4C31-C8C2-4FB4-81B1-333D9B84DC1F}" presName="parentText" presStyleLbl="node1" presStyleIdx="0" presStyleCnt="4" custLinFactNeighborX="-265" custLinFactNeighborY="6789">
        <dgm:presLayoutVars>
          <dgm:chMax val="0"/>
          <dgm:bulletEnabled val="1"/>
        </dgm:presLayoutVars>
      </dgm:prSet>
      <dgm:spPr>
        <a:prstGeom prst="roundRect">
          <a:avLst/>
        </a:prstGeom>
      </dgm:spPr>
      <dgm:t>
        <a:bodyPr/>
        <a:lstStyle/>
        <a:p>
          <a:endParaRPr lang="en-AU"/>
        </a:p>
      </dgm:t>
    </dgm:pt>
    <dgm:pt modelId="{DF11E072-58BA-4A27-A7F2-B9647007647B}" type="pres">
      <dgm:prSet presAssocID="{4E6CE024-1B4E-4293-9ED2-954361F12E38}" presName="spacer" presStyleCnt="0"/>
      <dgm:spPr/>
      <dgm:t>
        <a:bodyPr/>
        <a:lstStyle/>
        <a:p>
          <a:endParaRPr lang="en-AU"/>
        </a:p>
      </dgm:t>
    </dgm:pt>
    <dgm:pt modelId="{D508DA21-5771-4156-919F-4694E0CBF872}" type="pres">
      <dgm:prSet presAssocID="{0AC9EF5C-4918-408B-9475-0E6CE586652F}" presName="parentText" presStyleLbl="node1" presStyleIdx="1" presStyleCnt="4" custLinFactNeighborX="-943" custLinFactNeighborY="5811">
        <dgm:presLayoutVars>
          <dgm:chMax val="0"/>
          <dgm:bulletEnabled val="1"/>
        </dgm:presLayoutVars>
      </dgm:prSet>
      <dgm:spPr>
        <a:prstGeom prst="roundRect">
          <a:avLst/>
        </a:prstGeom>
      </dgm:spPr>
      <dgm:t>
        <a:bodyPr/>
        <a:lstStyle/>
        <a:p>
          <a:endParaRPr lang="en-AU"/>
        </a:p>
      </dgm:t>
    </dgm:pt>
    <dgm:pt modelId="{E6FBA276-0B7C-4651-AC8F-5E4D73E2CC13}" type="pres">
      <dgm:prSet presAssocID="{B295827C-C321-4513-9FEB-549B3CD4221D}" presName="spacer" presStyleCnt="0"/>
      <dgm:spPr/>
      <dgm:t>
        <a:bodyPr/>
        <a:lstStyle/>
        <a:p>
          <a:endParaRPr lang="en-AU"/>
        </a:p>
      </dgm:t>
    </dgm:pt>
    <dgm:pt modelId="{FD877B54-549C-4CE5-8E3F-A4172E3333C4}" type="pres">
      <dgm:prSet presAssocID="{63BF6B4D-14A9-4F04-A3A8-F42F52578FC4}" presName="parentText" presStyleLbl="node1" presStyleIdx="2" presStyleCnt="4">
        <dgm:presLayoutVars>
          <dgm:chMax val="0"/>
          <dgm:bulletEnabled val="1"/>
        </dgm:presLayoutVars>
      </dgm:prSet>
      <dgm:spPr>
        <a:prstGeom prst="roundRect">
          <a:avLst/>
        </a:prstGeom>
      </dgm:spPr>
      <dgm:t>
        <a:bodyPr/>
        <a:lstStyle/>
        <a:p>
          <a:endParaRPr lang="en-AU"/>
        </a:p>
      </dgm:t>
    </dgm:pt>
    <dgm:pt modelId="{4854295C-8D37-4F3A-9BEA-56B80C165DEC}" type="pres">
      <dgm:prSet presAssocID="{C6F84ED9-E59F-4ACC-8A98-836D3E61BEE0}" presName="spacer" presStyleCnt="0"/>
      <dgm:spPr/>
      <dgm:t>
        <a:bodyPr/>
        <a:lstStyle/>
        <a:p>
          <a:endParaRPr lang="en-AU"/>
        </a:p>
      </dgm:t>
    </dgm:pt>
    <dgm:pt modelId="{6ADF62B3-B123-4566-B658-9400A231DAA2}" type="pres">
      <dgm:prSet presAssocID="{F5FD401F-1BBF-486B-9F57-176477741FDD}" presName="parentText" presStyleLbl="node1" presStyleIdx="3" presStyleCnt="4" custScaleY="86746" custLinFactY="45966" custLinFactNeighborX="30973" custLinFactNeighborY="100000">
        <dgm:presLayoutVars>
          <dgm:chMax val="0"/>
          <dgm:bulletEnabled val="1"/>
        </dgm:presLayoutVars>
      </dgm:prSet>
      <dgm:spPr>
        <a:prstGeom prst="roundRect">
          <a:avLst/>
        </a:prstGeom>
      </dgm:spPr>
      <dgm:t>
        <a:bodyPr/>
        <a:lstStyle/>
        <a:p>
          <a:endParaRPr lang="en-AU"/>
        </a:p>
      </dgm:t>
    </dgm:pt>
  </dgm:ptLst>
  <dgm:cxnLst>
    <dgm:cxn modelId="{DF7434EF-FDA8-B846-8A9F-A6879C393FC9}" type="presOf" srcId="{0AC9EF5C-4918-408B-9475-0E6CE586652F}" destId="{D508DA21-5771-4156-919F-4694E0CBF872}" srcOrd="0" destOrd="0" presId="urn:microsoft.com/office/officeart/2005/8/layout/vList2"/>
    <dgm:cxn modelId="{9C14F118-11D4-9D43-95D3-980C83FEF4CE}" type="presOf" srcId="{C92D4C31-C8C2-4FB4-81B1-333D9B84DC1F}" destId="{180BFD58-4B08-4E12-ACA1-1600465B5025}" srcOrd="0" destOrd="0" presId="urn:microsoft.com/office/officeart/2005/8/layout/vList2"/>
    <dgm:cxn modelId="{D12289F0-F76D-4180-8F64-A451385FCC63}" srcId="{790C529E-8C03-45DC-80CA-DFE734BC6122}" destId="{63BF6B4D-14A9-4F04-A3A8-F42F52578FC4}" srcOrd="2" destOrd="0" parTransId="{2A8F03C7-13FB-433E-B8BE-EBCEDAF54FCC}" sibTransId="{C6F84ED9-E59F-4ACC-8A98-836D3E61BEE0}"/>
    <dgm:cxn modelId="{1F3F2D24-6DE7-449F-8B68-6D253E40F062}" srcId="{790C529E-8C03-45DC-80CA-DFE734BC6122}" destId="{F5FD401F-1BBF-486B-9F57-176477741FDD}" srcOrd="3" destOrd="0" parTransId="{647726D1-A581-4EA7-AFEC-A56ED27313EA}" sibTransId="{242666D2-6FE6-471D-B998-F50B6FA268EF}"/>
    <dgm:cxn modelId="{5C99CE7E-17BE-B64D-A631-BA05D2C8BE68}" type="presOf" srcId="{790C529E-8C03-45DC-80CA-DFE734BC6122}" destId="{760C7FD8-99C8-49EF-961C-8F9B3D3F0415}" srcOrd="0" destOrd="0" presId="urn:microsoft.com/office/officeart/2005/8/layout/vList2"/>
    <dgm:cxn modelId="{5C111E63-2919-4877-AA8F-1B4EC39BFC19}" srcId="{790C529E-8C03-45DC-80CA-DFE734BC6122}" destId="{C92D4C31-C8C2-4FB4-81B1-333D9B84DC1F}" srcOrd="0" destOrd="0" parTransId="{C9744CD0-A550-4EFD-9388-419D3CEF4631}" sibTransId="{4E6CE024-1B4E-4293-9ED2-954361F12E38}"/>
    <dgm:cxn modelId="{08057A30-8FBD-1A42-86E9-C61B3CC2CEFB}" type="presOf" srcId="{F5FD401F-1BBF-486B-9F57-176477741FDD}" destId="{6ADF62B3-B123-4566-B658-9400A231DAA2}" srcOrd="0" destOrd="0" presId="urn:microsoft.com/office/officeart/2005/8/layout/vList2"/>
    <dgm:cxn modelId="{2AF336B7-32BB-BB44-9D42-F3B94F0DFA65}" type="presOf" srcId="{63BF6B4D-14A9-4F04-A3A8-F42F52578FC4}" destId="{FD877B54-549C-4CE5-8E3F-A4172E3333C4}" srcOrd="0" destOrd="0" presId="urn:microsoft.com/office/officeart/2005/8/layout/vList2"/>
    <dgm:cxn modelId="{59053888-87EA-492A-AEE1-CC5427432EAD}" srcId="{790C529E-8C03-45DC-80CA-DFE734BC6122}" destId="{0AC9EF5C-4918-408B-9475-0E6CE586652F}" srcOrd="1" destOrd="0" parTransId="{DF5A0B4E-2A1E-4816-ABCE-B0A5B0922BBE}" sibTransId="{B295827C-C321-4513-9FEB-549B3CD4221D}"/>
    <dgm:cxn modelId="{3BFD13EF-A311-BF41-BFDB-ED1D5E058F21}" type="presParOf" srcId="{760C7FD8-99C8-49EF-961C-8F9B3D3F0415}" destId="{180BFD58-4B08-4E12-ACA1-1600465B5025}" srcOrd="0" destOrd="0" presId="urn:microsoft.com/office/officeart/2005/8/layout/vList2"/>
    <dgm:cxn modelId="{C1517207-39C7-2E41-9039-4F36644B4058}" type="presParOf" srcId="{760C7FD8-99C8-49EF-961C-8F9B3D3F0415}" destId="{DF11E072-58BA-4A27-A7F2-B9647007647B}" srcOrd="1" destOrd="0" presId="urn:microsoft.com/office/officeart/2005/8/layout/vList2"/>
    <dgm:cxn modelId="{67A06BF4-D920-DF4D-BCDD-B0A6D98FD99E}" type="presParOf" srcId="{760C7FD8-99C8-49EF-961C-8F9B3D3F0415}" destId="{D508DA21-5771-4156-919F-4694E0CBF872}" srcOrd="2" destOrd="0" presId="urn:microsoft.com/office/officeart/2005/8/layout/vList2"/>
    <dgm:cxn modelId="{99519CD5-8AFD-A641-A1C0-BB427A4D69CE}" type="presParOf" srcId="{760C7FD8-99C8-49EF-961C-8F9B3D3F0415}" destId="{E6FBA276-0B7C-4651-AC8F-5E4D73E2CC13}" srcOrd="3" destOrd="0" presId="urn:microsoft.com/office/officeart/2005/8/layout/vList2"/>
    <dgm:cxn modelId="{8258C66D-1641-6E4A-B462-C0198AB0775C}" type="presParOf" srcId="{760C7FD8-99C8-49EF-961C-8F9B3D3F0415}" destId="{FD877B54-549C-4CE5-8E3F-A4172E3333C4}" srcOrd="4" destOrd="0" presId="urn:microsoft.com/office/officeart/2005/8/layout/vList2"/>
    <dgm:cxn modelId="{81478EE3-ADC7-D546-9D48-D07A07AB8094}" type="presParOf" srcId="{760C7FD8-99C8-49EF-961C-8F9B3D3F0415}" destId="{4854295C-8D37-4F3A-9BEA-56B80C165DEC}" srcOrd="5" destOrd="0" presId="urn:microsoft.com/office/officeart/2005/8/layout/vList2"/>
    <dgm:cxn modelId="{41FBF552-3101-C045-9D32-9F8AD997CDAE}" type="presParOf" srcId="{760C7FD8-99C8-49EF-961C-8F9B3D3F0415}" destId="{6ADF62B3-B123-4566-B658-9400A231DAA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F379B-6E24-2643-BCD6-06A050CE25EB}"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8BE36EFC-4BC0-1648-BFE0-20A8F0C40978}">
      <dgm:prSet phldrT="[Text]"/>
      <dgm:spPr>
        <a:solidFill>
          <a:srgbClr val="1FBB6F"/>
        </a:solidFill>
        <a:effectLst/>
      </dgm:spPr>
      <dgm:t>
        <a:bodyPr/>
        <a:lstStyle/>
        <a:p>
          <a:r>
            <a:rPr lang="en-US" dirty="0" smtClean="0"/>
            <a:t>Being</a:t>
          </a:r>
          <a:endParaRPr lang="en-US" dirty="0"/>
        </a:p>
      </dgm:t>
    </dgm:pt>
    <dgm:pt modelId="{2BC3D75F-5BBD-1C4B-A37C-046508A745F0}" type="parTrans" cxnId="{90A0B060-B534-644A-9232-E7B5E304D27E}">
      <dgm:prSet/>
      <dgm:spPr/>
      <dgm:t>
        <a:bodyPr/>
        <a:lstStyle/>
        <a:p>
          <a:endParaRPr lang="en-US"/>
        </a:p>
      </dgm:t>
    </dgm:pt>
    <dgm:pt modelId="{C79834A4-D82D-3B44-BE7D-9FD176A97773}" type="sibTrans" cxnId="{90A0B060-B534-644A-9232-E7B5E304D27E}">
      <dgm:prSet/>
      <dgm:spPr/>
      <dgm:t>
        <a:bodyPr/>
        <a:lstStyle/>
        <a:p>
          <a:endParaRPr lang="en-US"/>
        </a:p>
      </dgm:t>
    </dgm:pt>
    <dgm:pt modelId="{8C18D1B1-4370-4E4E-8B13-BA370321E391}">
      <dgm:prSet phldrT="[Text]" custT="1"/>
      <dgm:spPr/>
      <dgm:t>
        <a:bodyPr/>
        <a:lstStyle/>
        <a:p>
          <a:r>
            <a:rPr lang="en-US" sz="1800" b="0" i="0" dirty="0" smtClean="0">
              <a:latin typeface="Helvetica Light"/>
              <a:cs typeface="Helvetica Light"/>
            </a:rPr>
            <a:t>Socially and emotionally well e.g. happy</a:t>
          </a:r>
          <a:endParaRPr lang="en-US" sz="1800" b="0" i="0" dirty="0">
            <a:latin typeface="Helvetica Light"/>
            <a:cs typeface="Helvetica Light"/>
          </a:endParaRPr>
        </a:p>
      </dgm:t>
    </dgm:pt>
    <dgm:pt modelId="{CCCB7975-76B1-B948-9319-C36CD680C5B6}" type="parTrans" cxnId="{2D83FCCA-8BCE-AC42-A548-1387D2B93FA9}">
      <dgm:prSet/>
      <dgm:spPr/>
      <dgm:t>
        <a:bodyPr/>
        <a:lstStyle/>
        <a:p>
          <a:endParaRPr lang="en-US"/>
        </a:p>
      </dgm:t>
    </dgm:pt>
    <dgm:pt modelId="{EFD0A779-3E5D-B540-89F8-57F31790ABD1}" type="sibTrans" cxnId="{2D83FCCA-8BCE-AC42-A548-1387D2B93FA9}">
      <dgm:prSet/>
      <dgm:spPr/>
      <dgm:t>
        <a:bodyPr/>
        <a:lstStyle/>
        <a:p>
          <a:endParaRPr lang="en-US"/>
        </a:p>
      </dgm:t>
    </dgm:pt>
    <dgm:pt modelId="{0D1D1401-18A7-A041-B546-6B1AC47FAF3B}">
      <dgm:prSet phldrT="[Text]" custT="1"/>
      <dgm:spPr/>
      <dgm:t>
        <a:bodyPr/>
        <a:lstStyle/>
        <a:p>
          <a:r>
            <a:rPr lang="en-US" sz="1800" b="0" i="0" dirty="0" smtClean="0">
              <a:latin typeface="Helvetica Light"/>
              <a:cs typeface="Helvetica Light"/>
            </a:rPr>
            <a:t>Physically healthy</a:t>
          </a:r>
          <a:endParaRPr lang="en-US" sz="1800" b="0" i="0" dirty="0">
            <a:latin typeface="Helvetica Light"/>
            <a:cs typeface="Helvetica Light"/>
          </a:endParaRPr>
        </a:p>
      </dgm:t>
    </dgm:pt>
    <dgm:pt modelId="{5DEA0386-F275-EB42-82DE-95CAD6BC2C93}" type="parTrans" cxnId="{E3DA2874-FD09-9643-B1F8-787F565C5F8C}">
      <dgm:prSet/>
      <dgm:spPr/>
      <dgm:t>
        <a:bodyPr/>
        <a:lstStyle/>
        <a:p>
          <a:endParaRPr lang="en-US"/>
        </a:p>
      </dgm:t>
    </dgm:pt>
    <dgm:pt modelId="{F4FA6102-6728-CB4E-A937-90C8F45D7FC5}" type="sibTrans" cxnId="{E3DA2874-FD09-9643-B1F8-787F565C5F8C}">
      <dgm:prSet/>
      <dgm:spPr/>
      <dgm:t>
        <a:bodyPr/>
        <a:lstStyle/>
        <a:p>
          <a:endParaRPr lang="en-US"/>
        </a:p>
      </dgm:t>
    </dgm:pt>
    <dgm:pt modelId="{C890DE8A-52B8-264D-818B-9ABFDCD7F318}">
      <dgm:prSet phldrT="[Text]"/>
      <dgm:spPr>
        <a:solidFill>
          <a:srgbClr val="FF4E08"/>
        </a:solidFill>
        <a:effectLst/>
      </dgm:spPr>
      <dgm:t>
        <a:bodyPr/>
        <a:lstStyle/>
        <a:p>
          <a:r>
            <a:rPr lang="en-US" dirty="0" smtClean="0"/>
            <a:t>Having</a:t>
          </a:r>
          <a:endParaRPr lang="en-US" dirty="0"/>
        </a:p>
      </dgm:t>
    </dgm:pt>
    <dgm:pt modelId="{7AB8D205-4923-9340-BDAA-A0E4A40362B4}" type="parTrans" cxnId="{0B95D006-EE80-CC40-B314-1E8D3AA4FE3A}">
      <dgm:prSet/>
      <dgm:spPr/>
      <dgm:t>
        <a:bodyPr/>
        <a:lstStyle/>
        <a:p>
          <a:endParaRPr lang="en-US"/>
        </a:p>
      </dgm:t>
    </dgm:pt>
    <dgm:pt modelId="{2354DBDC-DEC3-2B43-9882-D99267AC5B56}" type="sibTrans" cxnId="{0B95D006-EE80-CC40-B314-1E8D3AA4FE3A}">
      <dgm:prSet/>
      <dgm:spPr/>
      <dgm:t>
        <a:bodyPr/>
        <a:lstStyle/>
        <a:p>
          <a:endParaRPr lang="en-US"/>
        </a:p>
      </dgm:t>
    </dgm:pt>
    <dgm:pt modelId="{D0705CCE-C962-4749-9E6B-C5D3EBC80ED4}">
      <dgm:prSet phldrT="[Text]" custT="1"/>
      <dgm:spPr/>
      <dgm:t>
        <a:bodyPr/>
        <a:lstStyle/>
        <a:p>
          <a:r>
            <a:rPr lang="en-US" sz="1600" b="0" i="0" dirty="0" smtClean="0">
              <a:latin typeface="Helvetica Light"/>
              <a:cs typeface="Helvetica Light"/>
            </a:rPr>
            <a:t>Equality</a:t>
          </a:r>
          <a:endParaRPr lang="en-US" sz="1600" b="0" i="0" dirty="0">
            <a:latin typeface="Helvetica Light"/>
            <a:cs typeface="Helvetica Light"/>
          </a:endParaRPr>
        </a:p>
      </dgm:t>
    </dgm:pt>
    <dgm:pt modelId="{FFA8FC7B-9AD7-0946-BFC2-C2503793D30A}" type="parTrans" cxnId="{230869C9-BB3C-1E4A-B857-D81C21273C01}">
      <dgm:prSet/>
      <dgm:spPr/>
      <dgm:t>
        <a:bodyPr/>
        <a:lstStyle/>
        <a:p>
          <a:endParaRPr lang="en-US"/>
        </a:p>
      </dgm:t>
    </dgm:pt>
    <dgm:pt modelId="{9B831985-3DC1-444F-8763-F2AB4ECAF922}" type="sibTrans" cxnId="{230869C9-BB3C-1E4A-B857-D81C21273C01}">
      <dgm:prSet/>
      <dgm:spPr/>
      <dgm:t>
        <a:bodyPr/>
        <a:lstStyle/>
        <a:p>
          <a:endParaRPr lang="en-US"/>
        </a:p>
      </dgm:t>
    </dgm:pt>
    <dgm:pt modelId="{D65E0417-51DF-4245-BEC9-C77D17C46569}">
      <dgm:prSet phldrT="[Text]" custT="1"/>
      <dgm:spPr/>
      <dgm:t>
        <a:bodyPr/>
        <a:lstStyle/>
        <a:p>
          <a:r>
            <a:rPr lang="en-US" sz="1600" b="0" i="0" dirty="0" smtClean="0">
              <a:latin typeface="Helvetica Light"/>
              <a:cs typeface="Helvetica Light"/>
            </a:rPr>
            <a:t>Confidence</a:t>
          </a:r>
          <a:endParaRPr lang="en-US" sz="1600" b="0" i="0" dirty="0">
            <a:latin typeface="Helvetica Light"/>
            <a:cs typeface="Helvetica Light"/>
          </a:endParaRPr>
        </a:p>
      </dgm:t>
    </dgm:pt>
    <dgm:pt modelId="{9387957A-273D-2146-9482-BE27F0552B8D}" type="parTrans" cxnId="{EECBE414-8CBA-3940-B0B0-4CB402573A5D}">
      <dgm:prSet/>
      <dgm:spPr/>
      <dgm:t>
        <a:bodyPr/>
        <a:lstStyle/>
        <a:p>
          <a:endParaRPr lang="en-US"/>
        </a:p>
      </dgm:t>
    </dgm:pt>
    <dgm:pt modelId="{81A76200-4C3D-7B4F-8095-E3FA7C47F0F3}" type="sibTrans" cxnId="{EECBE414-8CBA-3940-B0B0-4CB402573A5D}">
      <dgm:prSet/>
      <dgm:spPr/>
      <dgm:t>
        <a:bodyPr/>
        <a:lstStyle/>
        <a:p>
          <a:endParaRPr lang="en-US"/>
        </a:p>
      </dgm:t>
    </dgm:pt>
    <dgm:pt modelId="{B39E8C8E-C8F9-2742-8CEF-CC75B55F735D}">
      <dgm:prSet phldrT="[Text]"/>
      <dgm:spPr>
        <a:solidFill>
          <a:srgbClr val="6DB7D9"/>
        </a:solidFill>
        <a:effectLst/>
      </dgm:spPr>
      <dgm:t>
        <a:bodyPr/>
        <a:lstStyle/>
        <a:p>
          <a:r>
            <a:rPr lang="en-US" dirty="0" smtClean="0"/>
            <a:t>Doing</a:t>
          </a:r>
          <a:endParaRPr lang="en-US" dirty="0"/>
        </a:p>
      </dgm:t>
    </dgm:pt>
    <dgm:pt modelId="{ED7E9AB7-ACBE-AB4F-B1C6-0D87BDDAB567}" type="parTrans" cxnId="{298DB572-3D81-2746-9666-E106393BC230}">
      <dgm:prSet/>
      <dgm:spPr/>
      <dgm:t>
        <a:bodyPr/>
        <a:lstStyle/>
        <a:p>
          <a:endParaRPr lang="en-US"/>
        </a:p>
      </dgm:t>
    </dgm:pt>
    <dgm:pt modelId="{EE35BEDA-75C7-7A49-A9F2-314196ECE59B}" type="sibTrans" cxnId="{298DB572-3D81-2746-9666-E106393BC230}">
      <dgm:prSet/>
      <dgm:spPr/>
      <dgm:t>
        <a:bodyPr/>
        <a:lstStyle/>
        <a:p>
          <a:endParaRPr lang="en-US"/>
        </a:p>
      </dgm:t>
    </dgm:pt>
    <dgm:pt modelId="{072DF41E-799D-454D-8750-791830EBC2EB}">
      <dgm:prSet phldrT="[Text]"/>
      <dgm:spPr/>
      <dgm:t>
        <a:bodyPr/>
        <a:lstStyle/>
        <a:p>
          <a:r>
            <a:rPr lang="en-US" b="0" i="0" dirty="0" smtClean="0">
              <a:latin typeface="Helvetica Light"/>
              <a:cs typeface="Helvetica Light"/>
            </a:rPr>
            <a:t>Looking after yourself</a:t>
          </a:r>
          <a:endParaRPr lang="en-US" b="0" i="0" dirty="0">
            <a:latin typeface="Helvetica Light"/>
            <a:cs typeface="Helvetica Light"/>
          </a:endParaRPr>
        </a:p>
      </dgm:t>
    </dgm:pt>
    <dgm:pt modelId="{54C86C6D-6839-C745-A33A-26FAA8BFF18C}" type="parTrans" cxnId="{20365779-9687-4843-A6F8-A2D6B23BB4BA}">
      <dgm:prSet/>
      <dgm:spPr/>
      <dgm:t>
        <a:bodyPr/>
        <a:lstStyle/>
        <a:p>
          <a:endParaRPr lang="en-US"/>
        </a:p>
      </dgm:t>
    </dgm:pt>
    <dgm:pt modelId="{37E3A277-F8F6-CE46-B3D0-AFDE6BEA869F}" type="sibTrans" cxnId="{20365779-9687-4843-A6F8-A2D6B23BB4BA}">
      <dgm:prSet/>
      <dgm:spPr/>
      <dgm:t>
        <a:bodyPr/>
        <a:lstStyle/>
        <a:p>
          <a:endParaRPr lang="en-US"/>
        </a:p>
      </dgm:t>
    </dgm:pt>
    <dgm:pt modelId="{22156F0E-4F91-754F-B17B-1F2B1B546B4A}">
      <dgm:prSet phldrT="[Text]" custT="1"/>
      <dgm:spPr/>
      <dgm:t>
        <a:bodyPr/>
        <a:lstStyle/>
        <a:p>
          <a:r>
            <a:rPr lang="en-US" sz="1800" b="0" i="0" dirty="0" smtClean="0">
              <a:latin typeface="Helvetica Light"/>
              <a:cs typeface="Helvetica Light"/>
            </a:rPr>
            <a:t>Spiritual</a:t>
          </a:r>
          <a:endParaRPr lang="en-US" sz="1800" b="0" i="0" dirty="0">
            <a:latin typeface="Helvetica Light"/>
            <a:cs typeface="Helvetica Light"/>
          </a:endParaRPr>
        </a:p>
      </dgm:t>
    </dgm:pt>
    <dgm:pt modelId="{45362F98-E396-6B4F-B9C2-907AC1AB51C1}" type="parTrans" cxnId="{27FDB9CF-9E6C-EB44-AB89-90C15B0587CD}">
      <dgm:prSet/>
      <dgm:spPr/>
      <dgm:t>
        <a:bodyPr/>
        <a:lstStyle/>
        <a:p>
          <a:endParaRPr lang="en-US"/>
        </a:p>
      </dgm:t>
    </dgm:pt>
    <dgm:pt modelId="{3B4BACE7-126D-8940-B9F1-66E2E345C1AF}" type="sibTrans" cxnId="{27FDB9CF-9E6C-EB44-AB89-90C15B0587CD}">
      <dgm:prSet/>
      <dgm:spPr/>
      <dgm:t>
        <a:bodyPr/>
        <a:lstStyle/>
        <a:p>
          <a:endParaRPr lang="en-US"/>
        </a:p>
      </dgm:t>
    </dgm:pt>
    <dgm:pt modelId="{979AC673-1B07-9647-A365-326C9048CFFE}">
      <dgm:prSet phldrT="[Text]" custT="1"/>
      <dgm:spPr/>
      <dgm:t>
        <a:bodyPr/>
        <a:lstStyle/>
        <a:p>
          <a:r>
            <a:rPr lang="en-US" sz="1600" b="0" i="0" dirty="0" smtClean="0">
              <a:latin typeface="Helvetica Light"/>
              <a:cs typeface="Helvetica Light"/>
            </a:rPr>
            <a:t>Voice</a:t>
          </a:r>
          <a:endParaRPr lang="en-US" sz="1600" b="0" i="0" dirty="0">
            <a:latin typeface="Helvetica Light"/>
            <a:cs typeface="Helvetica Light"/>
          </a:endParaRPr>
        </a:p>
      </dgm:t>
    </dgm:pt>
    <dgm:pt modelId="{C11F102B-67B5-F445-96F8-847ADA6C45B0}" type="parTrans" cxnId="{A60BFAA7-C29A-4540-AE6C-3BF4CFA31842}">
      <dgm:prSet/>
      <dgm:spPr/>
      <dgm:t>
        <a:bodyPr/>
        <a:lstStyle/>
        <a:p>
          <a:endParaRPr lang="en-US"/>
        </a:p>
      </dgm:t>
    </dgm:pt>
    <dgm:pt modelId="{1D9C7E1B-9192-554C-B4FA-FC7FCEA65DCB}" type="sibTrans" cxnId="{A60BFAA7-C29A-4540-AE6C-3BF4CFA31842}">
      <dgm:prSet/>
      <dgm:spPr/>
      <dgm:t>
        <a:bodyPr/>
        <a:lstStyle/>
        <a:p>
          <a:endParaRPr lang="en-US"/>
        </a:p>
      </dgm:t>
    </dgm:pt>
    <dgm:pt modelId="{30585E1D-90BC-4B44-9119-A9FD7126B10A}">
      <dgm:prSet phldrT="[Text]" custT="1"/>
      <dgm:spPr/>
      <dgm:t>
        <a:bodyPr/>
        <a:lstStyle/>
        <a:p>
          <a:r>
            <a:rPr lang="en-US" sz="1600" b="0" i="0" dirty="0" smtClean="0">
              <a:latin typeface="Helvetica Light"/>
              <a:cs typeface="Helvetica Light"/>
            </a:rPr>
            <a:t>Respect</a:t>
          </a:r>
          <a:endParaRPr lang="en-US" sz="1600" b="0" i="0" dirty="0">
            <a:latin typeface="Helvetica Light"/>
            <a:cs typeface="Helvetica Light"/>
          </a:endParaRPr>
        </a:p>
      </dgm:t>
    </dgm:pt>
    <dgm:pt modelId="{57AA823C-D9EA-D849-A4B4-AFA9EDDCEE2C}" type="parTrans" cxnId="{9EA53A57-38EB-724E-B689-4E97AF7A0FB3}">
      <dgm:prSet/>
      <dgm:spPr/>
      <dgm:t>
        <a:bodyPr/>
        <a:lstStyle/>
        <a:p>
          <a:endParaRPr lang="en-US"/>
        </a:p>
      </dgm:t>
    </dgm:pt>
    <dgm:pt modelId="{2F617711-828A-C344-AD6F-5EBA83FE34FA}" type="sibTrans" cxnId="{9EA53A57-38EB-724E-B689-4E97AF7A0FB3}">
      <dgm:prSet/>
      <dgm:spPr/>
      <dgm:t>
        <a:bodyPr/>
        <a:lstStyle/>
        <a:p>
          <a:endParaRPr lang="en-US"/>
        </a:p>
      </dgm:t>
    </dgm:pt>
    <dgm:pt modelId="{4EBBB055-E41F-824B-B16C-A6F763EB0ACF}">
      <dgm:prSet phldrT="[Text]" custT="1"/>
      <dgm:spPr/>
      <dgm:t>
        <a:bodyPr/>
        <a:lstStyle/>
        <a:p>
          <a:r>
            <a:rPr lang="en-US" sz="1600" b="0" i="0" dirty="0" smtClean="0">
              <a:latin typeface="Helvetica Light"/>
              <a:cs typeface="Helvetica Light"/>
            </a:rPr>
            <a:t>Support from significant others</a:t>
          </a:r>
          <a:endParaRPr lang="en-US" sz="1600" b="0" i="0" dirty="0">
            <a:latin typeface="Helvetica Light"/>
            <a:cs typeface="Helvetica Light"/>
          </a:endParaRPr>
        </a:p>
      </dgm:t>
    </dgm:pt>
    <dgm:pt modelId="{24056902-5EC7-754D-9DE3-2025EF2A0592}" type="parTrans" cxnId="{BB5570F9-148C-ED43-98D9-6E8875AB3EAD}">
      <dgm:prSet/>
      <dgm:spPr/>
      <dgm:t>
        <a:bodyPr/>
        <a:lstStyle/>
        <a:p>
          <a:endParaRPr lang="en-US"/>
        </a:p>
      </dgm:t>
    </dgm:pt>
    <dgm:pt modelId="{82E2009A-01EC-6C43-9E63-05B547F159DD}" type="sibTrans" cxnId="{BB5570F9-148C-ED43-98D9-6E8875AB3EAD}">
      <dgm:prSet/>
      <dgm:spPr/>
      <dgm:t>
        <a:bodyPr/>
        <a:lstStyle/>
        <a:p>
          <a:endParaRPr lang="en-US"/>
        </a:p>
      </dgm:t>
    </dgm:pt>
    <dgm:pt modelId="{70D1163B-9EC4-F34C-9726-0F8309570605}">
      <dgm:prSet phldrT="[Text]" custT="1"/>
      <dgm:spPr/>
      <dgm:t>
        <a:bodyPr/>
        <a:lstStyle/>
        <a:p>
          <a:r>
            <a:rPr lang="en-US" sz="1600" b="0" i="0" dirty="0" smtClean="0">
              <a:latin typeface="Helvetica Light"/>
              <a:cs typeface="Helvetica Light"/>
            </a:rPr>
            <a:t>Privacy</a:t>
          </a:r>
          <a:endParaRPr lang="en-US" sz="1600" b="0" i="0" dirty="0">
            <a:latin typeface="Helvetica Light"/>
            <a:cs typeface="Helvetica Light"/>
          </a:endParaRPr>
        </a:p>
      </dgm:t>
    </dgm:pt>
    <dgm:pt modelId="{F28D794A-1DCA-2F46-9E0F-74B88A95C97F}" type="parTrans" cxnId="{49CD01E7-FD10-AB47-B747-3D9FB36C45D8}">
      <dgm:prSet/>
      <dgm:spPr/>
      <dgm:t>
        <a:bodyPr/>
        <a:lstStyle/>
        <a:p>
          <a:endParaRPr lang="en-US"/>
        </a:p>
      </dgm:t>
    </dgm:pt>
    <dgm:pt modelId="{E9AA12D2-A452-BE45-9737-C9F5081141BC}" type="sibTrans" cxnId="{49CD01E7-FD10-AB47-B747-3D9FB36C45D8}">
      <dgm:prSet/>
      <dgm:spPr/>
      <dgm:t>
        <a:bodyPr/>
        <a:lstStyle/>
        <a:p>
          <a:endParaRPr lang="en-US"/>
        </a:p>
      </dgm:t>
    </dgm:pt>
    <dgm:pt modelId="{4FFFC8B7-EF2E-B64A-BBCE-4D0800BF610E}">
      <dgm:prSet phldrT="[Text]" custT="1"/>
      <dgm:spPr/>
      <dgm:t>
        <a:bodyPr/>
        <a:lstStyle/>
        <a:p>
          <a:r>
            <a:rPr lang="en-US" sz="1600" b="0" i="0" dirty="0" smtClean="0">
              <a:latin typeface="Helvetica Light"/>
              <a:cs typeface="Helvetica Light"/>
            </a:rPr>
            <a:t>Rights</a:t>
          </a:r>
          <a:endParaRPr lang="en-US" sz="1600" b="0" i="0" dirty="0">
            <a:latin typeface="Helvetica Light"/>
            <a:cs typeface="Helvetica Light"/>
          </a:endParaRPr>
        </a:p>
      </dgm:t>
    </dgm:pt>
    <dgm:pt modelId="{61108B58-C51F-0D4C-930C-E6621BE470C0}" type="parTrans" cxnId="{57C24E20-C103-5945-86E2-F9848FAA9FFB}">
      <dgm:prSet/>
      <dgm:spPr/>
      <dgm:t>
        <a:bodyPr/>
        <a:lstStyle/>
        <a:p>
          <a:endParaRPr lang="en-US"/>
        </a:p>
      </dgm:t>
    </dgm:pt>
    <dgm:pt modelId="{675728CF-E19D-074A-9E5F-593776B9CC51}" type="sibTrans" cxnId="{57C24E20-C103-5945-86E2-F9848FAA9FFB}">
      <dgm:prSet/>
      <dgm:spPr/>
      <dgm:t>
        <a:bodyPr/>
        <a:lstStyle/>
        <a:p>
          <a:endParaRPr lang="en-US"/>
        </a:p>
      </dgm:t>
    </dgm:pt>
    <dgm:pt modelId="{C822F3D4-7E0C-DE44-A2CF-6471B4F7BFC2}">
      <dgm:prSet phldrT="[Text]"/>
      <dgm:spPr/>
      <dgm:t>
        <a:bodyPr/>
        <a:lstStyle/>
        <a:p>
          <a:r>
            <a:rPr lang="en-US" b="0" i="0" dirty="0" smtClean="0">
              <a:latin typeface="Helvetica Light"/>
              <a:cs typeface="Helvetica Light"/>
            </a:rPr>
            <a:t>Self acceptance</a:t>
          </a:r>
          <a:endParaRPr lang="en-US" b="0" i="0" dirty="0">
            <a:latin typeface="Helvetica Light"/>
            <a:cs typeface="Helvetica Light"/>
          </a:endParaRPr>
        </a:p>
      </dgm:t>
    </dgm:pt>
    <dgm:pt modelId="{A76F4DCF-07B7-F143-A113-1FBF31F88B1F}" type="parTrans" cxnId="{B2CCF596-AEEC-634B-910F-D711C8BDB01D}">
      <dgm:prSet/>
      <dgm:spPr/>
      <dgm:t>
        <a:bodyPr/>
        <a:lstStyle/>
        <a:p>
          <a:endParaRPr lang="en-US"/>
        </a:p>
      </dgm:t>
    </dgm:pt>
    <dgm:pt modelId="{10103B0B-3407-3849-B28A-4D3FD9EAB55D}" type="sibTrans" cxnId="{B2CCF596-AEEC-634B-910F-D711C8BDB01D}">
      <dgm:prSet/>
      <dgm:spPr/>
      <dgm:t>
        <a:bodyPr/>
        <a:lstStyle/>
        <a:p>
          <a:endParaRPr lang="en-US"/>
        </a:p>
      </dgm:t>
    </dgm:pt>
    <dgm:pt modelId="{E2D38C2D-B4E7-D147-841B-37351C0D07C5}">
      <dgm:prSet phldrT="[Text]"/>
      <dgm:spPr/>
      <dgm:t>
        <a:bodyPr/>
        <a:lstStyle/>
        <a:p>
          <a:r>
            <a:rPr lang="en-US" b="0" i="0" dirty="0" smtClean="0">
              <a:latin typeface="Helvetica Light"/>
              <a:cs typeface="Helvetica Light"/>
            </a:rPr>
            <a:t>Making good decisions</a:t>
          </a:r>
          <a:endParaRPr lang="en-US" b="0" i="0" dirty="0">
            <a:latin typeface="Helvetica Light"/>
            <a:cs typeface="Helvetica Light"/>
          </a:endParaRPr>
        </a:p>
      </dgm:t>
    </dgm:pt>
    <dgm:pt modelId="{44840A75-A804-EA4F-A77E-198AF5DD252E}" type="parTrans" cxnId="{462385EE-A849-8D4F-B599-E505324191B0}">
      <dgm:prSet/>
      <dgm:spPr/>
      <dgm:t>
        <a:bodyPr/>
        <a:lstStyle/>
        <a:p>
          <a:endParaRPr lang="en-US"/>
        </a:p>
      </dgm:t>
    </dgm:pt>
    <dgm:pt modelId="{596AD1DD-70D6-CD40-8A7E-6A2B886806EB}" type="sibTrans" cxnId="{462385EE-A849-8D4F-B599-E505324191B0}">
      <dgm:prSet/>
      <dgm:spPr/>
      <dgm:t>
        <a:bodyPr/>
        <a:lstStyle/>
        <a:p>
          <a:endParaRPr lang="en-US"/>
        </a:p>
      </dgm:t>
    </dgm:pt>
    <dgm:pt modelId="{362EA276-FC36-1C49-9218-B104F0BD313F}">
      <dgm:prSet phldrT="[Text]"/>
      <dgm:spPr/>
      <dgm:t>
        <a:bodyPr/>
        <a:lstStyle/>
        <a:p>
          <a:r>
            <a:rPr lang="en-US" b="0" i="0" dirty="0" smtClean="0">
              <a:latin typeface="Helvetica Light"/>
              <a:cs typeface="Helvetica Light"/>
            </a:rPr>
            <a:t>Acts of generosity and kindness</a:t>
          </a:r>
          <a:endParaRPr lang="en-US" b="0" i="0" dirty="0">
            <a:latin typeface="Helvetica Light"/>
            <a:cs typeface="Helvetica Light"/>
          </a:endParaRPr>
        </a:p>
      </dgm:t>
    </dgm:pt>
    <dgm:pt modelId="{E5E376BB-0DCB-B144-B803-5E4188625406}" type="parTrans" cxnId="{A0FFFA1E-363B-7040-9E49-5C4148BE378F}">
      <dgm:prSet/>
      <dgm:spPr/>
      <dgm:t>
        <a:bodyPr/>
        <a:lstStyle/>
        <a:p>
          <a:endParaRPr lang="en-US"/>
        </a:p>
      </dgm:t>
    </dgm:pt>
    <dgm:pt modelId="{155CF1D3-5070-0A44-B3C4-8C0A007EC2AC}" type="sibTrans" cxnId="{A0FFFA1E-363B-7040-9E49-5C4148BE378F}">
      <dgm:prSet/>
      <dgm:spPr/>
      <dgm:t>
        <a:bodyPr/>
        <a:lstStyle/>
        <a:p>
          <a:endParaRPr lang="en-US"/>
        </a:p>
      </dgm:t>
    </dgm:pt>
    <dgm:pt modelId="{4EFAF39E-D4B3-EF44-927D-35704E47323E}" type="pres">
      <dgm:prSet presAssocID="{619F379B-6E24-2643-BCD6-06A050CE25EB}" presName="composite" presStyleCnt="0">
        <dgm:presLayoutVars>
          <dgm:chMax val="5"/>
          <dgm:dir/>
          <dgm:animLvl val="ctr"/>
          <dgm:resizeHandles val="exact"/>
        </dgm:presLayoutVars>
      </dgm:prSet>
      <dgm:spPr/>
      <dgm:t>
        <a:bodyPr/>
        <a:lstStyle/>
        <a:p>
          <a:endParaRPr lang="en-US"/>
        </a:p>
      </dgm:t>
    </dgm:pt>
    <dgm:pt modelId="{3DCC7E4A-45EB-2843-B2DE-9B4630C2390A}" type="pres">
      <dgm:prSet presAssocID="{619F379B-6E24-2643-BCD6-06A050CE25EB}" presName="cycle" presStyleCnt="0"/>
      <dgm:spPr/>
    </dgm:pt>
    <dgm:pt modelId="{A65B58C5-4922-494B-AEDF-C5F602A6F3A6}" type="pres">
      <dgm:prSet presAssocID="{619F379B-6E24-2643-BCD6-06A050CE25EB}" presName="centerShape" presStyleCnt="0"/>
      <dgm:spPr/>
    </dgm:pt>
    <dgm:pt modelId="{1A3399C4-D961-0A4D-B45F-169C78B93088}" type="pres">
      <dgm:prSet presAssocID="{619F379B-6E24-2643-BCD6-06A050CE25EB}" presName="connSite" presStyleLbl="node1" presStyleIdx="0" presStyleCnt="4"/>
      <dgm:spPr/>
    </dgm:pt>
    <dgm:pt modelId="{9AD54767-8866-C842-ACBC-2777152442B0}" type="pres">
      <dgm:prSet presAssocID="{619F379B-6E24-2643-BCD6-06A050CE25EB}" presName="visible" presStyleLbl="node1" presStyleIdx="0" presStyleCnt="4"/>
      <dgm:spPr>
        <a:blipFill rotWithShape="1">
          <a:blip xmlns:r="http://schemas.openxmlformats.org/officeDocument/2006/relationships" r:embed="rId1"/>
          <a:stretch>
            <a:fillRect/>
          </a:stretch>
        </a:blipFill>
      </dgm:spPr>
    </dgm:pt>
    <dgm:pt modelId="{A126621F-77B5-6743-B3AB-F8FF885312D0}" type="pres">
      <dgm:prSet presAssocID="{2BC3D75F-5BBD-1C4B-A37C-046508A745F0}" presName="Name25" presStyleLbl="parChTrans1D1" presStyleIdx="0" presStyleCnt="3"/>
      <dgm:spPr/>
      <dgm:t>
        <a:bodyPr/>
        <a:lstStyle/>
        <a:p>
          <a:endParaRPr lang="en-US"/>
        </a:p>
      </dgm:t>
    </dgm:pt>
    <dgm:pt modelId="{98FCF68F-7C6E-2242-930A-9E2D0A5F92DB}" type="pres">
      <dgm:prSet presAssocID="{8BE36EFC-4BC0-1648-BFE0-20A8F0C40978}" presName="node" presStyleCnt="0"/>
      <dgm:spPr/>
    </dgm:pt>
    <dgm:pt modelId="{3566029E-6C3A-AD45-8F2E-5C5DA34F2AFA}" type="pres">
      <dgm:prSet presAssocID="{8BE36EFC-4BC0-1648-BFE0-20A8F0C40978}" presName="parentNode" presStyleLbl="node1" presStyleIdx="1" presStyleCnt="4">
        <dgm:presLayoutVars>
          <dgm:chMax val="1"/>
          <dgm:bulletEnabled val="1"/>
        </dgm:presLayoutVars>
      </dgm:prSet>
      <dgm:spPr/>
      <dgm:t>
        <a:bodyPr/>
        <a:lstStyle/>
        <a:p>
          <a:endParaRPr lang="en-US"/>
        </a:p>
      </dgm:t>
    </dgm:pt>
    <dgm:pt modelId="{5EBB93C6-BA87-7B41-9990-DFCCA71CDEA7}" type="pres">
      <dgm:prSet presAssocID="{8BE36EFC-4BC0-1648-BFE0-20A8F0C40978}" presName="childNode" presStyleLbl="revTx" presStyleIdx="0" presStyleCnt="3">
        <dgm:presLayoutVars>
          <dgm:bulletEnabled val="1"/>
        </dgm:presLayoutVars>
      </dgm:prSet>
      <dgm:spPr/>
      <dgm:t>
        <a:bodyPr/>
        <a:lstStyle/>
        <a:p>
          <a:endParaRPr lang="en-US"/>
        </a:p>
      </dgm:t>
    </dgm:pt>
    <dgm:pt modelId="{713316B1-7453-C949-8702-B4FE9BBEC4F5}" type="pres">
      <dgm:prSet presAssocID="{7AB8D205-4923-9340-BDAA-A0E4A40362B4}" presName="Name25" presStyleLbl="parChTrans1D1" presStyleIdx="1" presStyleCnt="3"/>
      <dgm:spPr/>
      <dgm:t>
        <a:bodyPr/>
        <a:lstStyle/>
        <a:p>
          <a:endParaRPr lang="en-US"/>
        </a:p>
      </dgm:t>
    </dgm:pt>
    <dgm:pt modelId="{DABBF26E-9B01-6348-B36C-3D15C8350BAA}" type="pres">
      <dgm:prSet presAssocID="{C890DE8A-52B8-264D-818B-9ABFDCD7F318}" presName="node" presStyleCnt="0"/>
      <dgm:spPr/>
    </dgm:pt>
    <dgm:pt modelId="{B9873ED2-6B01-8A4C-9E63-B4D9095ECBDB}" type="pres">
      <dgm:prSet presAssocID="{C890DE8A-52B8-264D-818B-9ABFDCD7F318}" presName="parentNode" presStyleLbl="node1" presStyleIdx="2" presStyleCnt="4">
        <dgm:presLayoutVars>
          <dgm:chMax val="1"/>
          <dgm:bulletEnabled val="1"/>
        </dgm:presLayoutVars>
      </dgm:prSet>
      <dgm:spPr/>
      <dgm:t>
        <a:bodyPr/>
        <a:lstStyle/>
        <a:p>
          <a:endParaRPr lang="en-US"/>
        </a:p>
      </dgm:t>
    </dgm:pt>
    <dgm:pt modelId="{291A0552-1097-544B-998D-6FED261886B6}" type="pres">
      <dgm:prSet presAssocID="{C890DE8A-52B8-264D-818B-9ABFDCD7F318}" presName="childNode" presStyleLbl="revTx" presStyleIdx="1" presStyleCnt="3">
        <dgm:presLayoutVars>
          <dgm:bulletEnabled val="1"/>
        </dgm:presLayoutVars>
      </dgm:prSet>
      <dgm:spPr/>
      <dgm:t>
        <a:bodyPr/>
        <a:lstStyle/>
        <a:p>
          <a:endParaRPr lang="en-US"/>
        </a:p>
      </dgm:t>
    </dgm:pt>
    <dgm:pt modelId="{F27AAF34-0C83-9240-9D49-943A2C0537E6}" type="pres">
      <dgm:prSet presAssocID="{ED7E9AB7-ACBE-AB4F-B1C6-0D87BDDAB567}" presName="Name25" presStyleLbl="parChTrans1D1" presStyleIdx="2" presStyleCnt="3"/>
      <dgm:spPr/>
      <dgm:t>
        <a:bodyPr/>
        <a:lstStyle/>
        <a:p>
          <a:endParaRPr lang="en-US"/>
        </a:p>
      </dgm:t>
    </dgm:pt>
    <dgm:pt modelId="{35BEF994-9EFD-854C-ACB0-43E2F4A970F4}" type="pres">
      <dgm:prSet presAssocID="{B39E8C8E-C8F9-2742-8CEF-CC75B55F735D}" presName="node" presStyleCnt="0"/>
      <dgm:spPr/>
    </dgm:pt>
    <dgm:pt modelId="{A7B3AF67-D8AE-D445-9B77-8B686CC8E8B8}" type="pres">
      <dgm:prSet presAssocID="{B39E8C8E-C8F9-2742-8CEF-CC75B55F735D}" presName="parentNode" presStyleLbl="node1" presStyleIdx="3" presStyleCnt="4">
        <dgm:presLayoutVars>
          <dgm:chMax val="1"/>
          <dgm:bulletEnabled val="1"/>
        </dgm:presLayoutVars>
      </dgm:prSet>
      <dgm:spPr/>
      <dgm:t>
        <a:bodyPr/>
        <a:lstStyle/>
        <a:p>
          <a:endParaRPr lang="en-US"/>
        </a:p>
      </dgm:t>
    </dgm:pt>
    <dgm:pt modelId="{674B5816-DB75-AA46-9430-9A6E04ADB417}" type="pres">
      <dgm:prSet presAssocID="{B39E8C8E-C8F9-2742-8CEF-CC75B55F735D}" presName="childNode" presStyleLbl="revTx" presStyleIdx="2" presStyleCnt="3">
        <dgm:presLayoutVars>
          <dgm:bulletEnabled val="1"/>
        </dgm:presLayoutVars>
      </dgm:prSet>
      <dgm:spPr/>
      <dgm:t>
        <a:bodyPr/>
        <a:lstStyle/>
        <a:p>
          <a:endParaRPr lang="en-US"/>
        </a:p>
      </dgm:t>
    </dgm:pt>
  </dgm:ptLst>
  <dgm:cxnLst>
    <dgm:cxn modelId="{49CD01E7-FD10-AB47-B747-3D9FB36C45D8}" srcId="{C890DE8A-52B8-264D-818B-9ABFDCD7F318}" destId="{70D1163B-9EC4-F34C-9726-0F8309570605}" srcOrd="5" destOrd="0" parTransId="{F28D794A-1DCA-2F46-9E0F-74B88A95C97F}" sibTransId="{E9AA12D2-A452-BE45-9737-C9F5081141BC}"/>
    <dgm:cxn modelId="{0B95D006-EE80-CC40-B314-1E8D3AA4FE3A}" srcId="{619F379B-6E24-2643-BCD6-06A050CE25EB}" destId="{C890DE8A-52B8-264D-818B-9ABFDCD7F318}" srcOrd="1" destOrd="0" parTransId="{7AB8D205-4923-9340-BDAA-A0E4A40362B4}" sibTransId="{2354DBDC-DEC3-2B43-9882-D99267AC5B56}"/>
    <dgm:cxn modelId="{298DB572-3D81-2746-9666-E106393BC230}" srcId="{619F379B-6E24-2643-BCD6-06A050CE25EB}" destId="{B39E8C8E-C8F9-2742-8CEF-CC75B55F735D}" srcOrd="2" destOrd="0" parTransId="{ED7E9AB7-ACBE-AB4F-B1C6-0D87BDDAB567}" sibTransId="{EE35BEDA-75C7-7A49-A9F2-314196ECE59B}"/>
    <dgm:cxn modelId="{E3DA2874-FD09-9643-B1F8-787F565C5F8C}" srcId="{8BE36EFC-4BC0-1648-BFE0-20A8F0C40978}" destId="{0D1D1401-18A7-A041-B546-6B1AC47FAF3B}" srcOrd="1" destOrd="0" parTransId="{5DEA0386-F275-EB42-82DE-95CAD6BC2C93}" sibTransId="{F4FA6102-6728-CB4E-A937-90C8F45D7FC5}"/>
    <dgm:cxn modelId="{9EA53A57-38EB-724E-B689-4E97AF7A0FB3}" srcId="{C890DE8A-52B8-264D-818B-9ABFDCD7F318}" destId="{30585E1D-90BC-4B44-9119-A9FD7126B10A}" srcOrd="3" destOrd="0" parTransId="{57AA823C-D9EA-D849-A4B4-AFA9EDDCEE2C}" sibTransId="{2F617711-828A-C344-AD6F-5EBA83FE34FA}"/>
    <dgm:cxn modelId="{A60BFAA7-C29A-4540-AE6C-3BF4CFA31842}" srcId="{C890DE8A-52B8-264D-818B-9ABFDCD7F318}" destId="{979AC673-1B07-9647-A365-326C9048CFFE}" srcOrd="1" destOrd="0" parTransId="{C11F102B-67B5-F445-96F8-847ADA6C45B0}" sibTransId="{1D9C7E1B-9192-554C-B4FA-FC7FCEA65DCB}"/>
    <dgm:cxn modelId="{A2D799CA-AF78-144B-948C-0BD7BD7C4325}" type="presOf" srcId="{0D1D1401-18A7-A041-B546-6B1AC47FAF3B}" destId="{5EBB93C6-BA87-7B41-9990-DFCCA71CDEA7}" srcOrd="0" destOrd="1" presId="urn:microsoft.com/office/officeart/2005/8/layout/radial2"/>
    <dgm:cxn modelId="{113E565B-BDC5-E248-AD3B-5E20D253A709}" type="presOf" srcId="{D0705CCE-C962-4749-9E6B-C5D3EBC80ED4}" destId="{291A0552-1097-544B-998D-6FED261886B6}" srcOrd="0" destOrd="0" presId="urn:microsoft.com/office/officeart/2005/8/layout/radial2"/>
    <dgm:cxn modelId="{230869C9-BB3C-1E4A-B857-D81C21273C01}" srcId="{C890DE8A-52B8-264D-818B-9ABFDCD7F318}" destId="{D0705CCE-C962-4749-9E6B-C5D3EBC80ED4}" srcOrd="0" destOrd="0" parTransId="{FFA8FC7B-9AD7-0946-BFC2-C2503793D30A}" sibTransId="{9B831985-3DC1-444F-8763-F2AB4ECAF922}"/>
    <dgm:cxn modelId="{2AE77CAE-4F89-D144-9F92-C4B432FAA6A3}" type="presOf" srcId="{22156F0E-4F91-754F-B17B-1F2B1B546B4A}" destId="{5EBB93C6-BA87-7B41-9990-DFCCA71CDEA7}" srcOrd="0" destOrd="2" presId="urn:microsoft.com/office/officeart/2005/8/layout/radial2"/>
    <dgm:cxn modelId="{90A0B060-B534-644A-9232-E7B5E304D27E}" srcId="{619F379B-6E24-2643-BCD6-06A050CE25EB}" destId="{8BE36EFC-4BC0-1648-BFE0-20A8F0C40978}" srcOrd="0" destOrd="0" parTransId="{2BC3D75F-5BBD-1C4B-A37C-046508A745F0}" sibTransId="{C79834A4-D82D-3B44-BE7D-9FD176A97773}"/>
    <dgm:cxn modelId="{20624438-647C-AE4F-B6E3-A2F3D677CDD8}" type="presOf" srcId="{072DF41E-799D-454D-8750-791830EBC2EB}" destId="{674B5816-DB75-AA46-9430-9A6E04ADB417}" srcOrd="0" destOrd="0" presId="urn:microsoft.com/office/officeart/2005/8/layout/radial2"/>
    <dgm:cxn modelId="{3E92E7C4-CAB3-9B4E-8EAC-E5F1904FD192}" type="presOf" srcId="{C822F3D4-7E0C-DE44-A2CF-6471B4F7BFC2}" destId="{674B5816-DB75-AA46-9430-9A6E04ADB417}" srcOrd="0" destOrd="1" presId="urn:microsoft.com/office/officeart/2005/8/layout/radial2"/>
    <dgm:cxn modelId="{A453A117-EA83-5B4A-80CA-3D6B59302EBD}" type="presOf" srcId="{619F379B-6E24-2643-BCD6-06A050CE25EB}" destId="{4EFAF39E-D4B3-EF44-927D-35704E47323E}" srcOrd="0" destOrd="0" presId="urn:microsoft.com/office/officeart/2005/8/layout/radial2"/>
    <dgm:cxn modelId="{F9955378-317D-4A4A-BFD5-1626506968A0}" type="presOf" srcId="{70D1163B-9EC4-F34C-9726-0F8309570605}" destId="{291A0552-1097-544B-998D-6FED261886B6}" srcOrd="0" destOrd="5" presId="urn:microsoft.com/office/officeart/2005/8/layout/radial2"/>
    <dgm:cxn modelId="{57C24E20-C103-5945-86E2-F9848FAA9FFB}" srcId="{C890DE8A-52B8-264D-818B-9ABFDCD7F318}" destId="{4FFFC8B7-EF2E-B64A-BBCE-4D0800BF610E}" srcOrd="6" destOrd="0" parTransId="{61108B58-C51F-0D4C-930C-E6621BE470C0}" sibTransId="{675728CF-E19D-074A-9E5F-593776B9CC51}"/>
    <dgm:cxn modelId="{99C4B9B0-4829-2D45-91D4-CE5C29AB75C4}" type="presOf" srcId="{7AB8D205-4923-9340-BDAA-A0E4A40362B4}" destId="{713316B1-7453-C949-8702-B4FE9BBEC4F5}" srcOrd="0" destOrd="0" presId="urn:microsoft.com/office/officeart/2005/8/layout/radial2"/>
    <dgm:cxn modelId="{7CCE932B-1C8D-A74F-A7CA-5709CA58D575}" type="presOf" srcId="{B39E8C8E-C8F9-2742-8CEF-CC75B55F735D}" destId="{A7B3AF67-D8AE-D445-9B77-8B686CC8E8B8}" srcOrd="0" destOrd="0" presId="urn:microsoft.com/office/officeart/2005/8/layout/radial2"/>
    <dgm:cxn modelId="{27FDB9CF-9E6C-EB44-AB89-90C15B0587CD}" srcId="{8BE36EFC-4BC0-1648-BFE0-20A8F0C40978}" destId="{22156F0E-4F91-754F-B17B-1F2B1B546B4A}" srcOrd="2" destOrd="0" parTransId="{45362F98-E396-6B4F-B9C2-907AC1AB51C1}" sibTransId="{3B4BACE7-126D-8940-B9F1-66E2E345C1AF}"/>
    <dgm:cxn modelId="{5891DAE7-19F1-BC4F-BA59-B68CEA840CE5}" type="presOf" srcId="{4EBBB055-E41F-824B-B16C-A6F763EB0ACF}" destId="{291A0552-1097-544B-998D-6FED261886B6}" srcOrd="0" destOrd="4" presId="urn:microsoft.com/office/officeart/2005/8/layout/radial2"/>
    <dgm:cxn modelId="{BB5570F9-148C-ED43-98D9-6E8875AB3EAD}" srcId="{C890DE8A-52B8-264D-818B-9ABFDCD7F318}" destId="{4EBBB055-E41F-824B-B16C-A6F763EB0ACF}" srcOrd="4" destOrd="0" parTransId="{24056902-5EC7-754D-9DE3-2025EF2A0592}" sibTransId="{82E2009A-01EC-6C43-9E63-05B547F159DD}"/>
    <dgm:cxn modelId="{AF774DA5-8AB0-824A-9B83-D253269BFF67}" type="presOf" srcId="{979AC673-1B07-9647-A365-326C9048CFFE}" destId="{291A0552-1097-544B-998D-6FED261886B6}" srcOrd="0" destOrd="1" presId="urn:microsoft.com/office/officeart/2005/8/layout/radial2"/>
    <dgm:cxn modelId="{A0FFFA1E-363B-7040-9E49-5C4148BE378F}" srcId="{B39E8C8E-C8F9-2742-8CEF-CC75B55F735D}" destId="{362EA276-FC36-1C49-9218-B104F0BD313F}" srcOrd="3" destOrd="0" parTransId="{E5E376BB-0DCB-B144-B803-5E4188625406}" sibTransId="{155CF1D3-5070-0A44-B3C4-8C0A007EC2AC}"/>
    <dgm:cxn modelId="{B551A0E2-C025-CD4A-B350-468B8AA19977}" type="presOf" srcId="{8C18D1B1-4370-4E4E-8B13-BA370321E391}" destId="{5EBB93C6-BA87-7B41-9990-DFCCA71CDEA7}" srcOrd="0" destOrd="0" presId="urn:microsoft.com/office/officeart/2005/8/layout/radial2"/>
    <dgm:cxn modelId="{22693545-32AD-3A49-9F6E-76086D31ED02}" type="presOf" srcId="{C890DE8A-52B8-264D-818B-9ABFDCD7F318}" destId="{B9873ED2-6B01-8A4C-9E63-B4D9095ECBDB}" srcOrd="0" destOrd="0" presId="urn:microsoft.com/office/officeart/2005/8/layout/radial2"/>
    <dgm:cxn modelId="{83951B66-0106-214F-8DEF-4175ED284B0C}" type="presOf" srcId="{4FFFC8B7-EF2E-B64A-BBCE-4D0800BF610E}" destId="{291A0552-1097-544B-998D-6FED261886B6}" srcOrd="0" destOrd="6" presId="urn:microsoft.com/office/officeart/2005/8/layout/radial2"/>
    <dgm:cxn modelId="{F90632F7-6411-3141-B724-EFFF3EA5C8F7}" type="presOf" srcId="{E2D38C2D-B4E7-D147-841B-37351C0D07C5}" destId="{674B5816-DB75-AA46-9430-9A6E04ADB417}" srcOrd="0" destOrd="2" presId="urn:microsoft.com/office/officeart/2005/8/layout/radial2"/>
    <dgm:cxn modelId="{98D42362-C60C-704D-8057-7E4FF2DCCE17}" type="presOf" srcId="{D65E0417-51DF-4245-BEC9-C77D17C46569}" destId="{291A0552-1097-544B-998D-6FED261886B6}" srcOrd="0" destOrd="2" presId="urn:microsoft.com/office/officeart/2005/8/layout/radial2"/>
    <dgm:cxn modelId="{B2CCF596-AEEC-634B-910F-D711C8BDB01D}" srcId="{B39E8C8E-C8F9-2742-8CEF-CC75B55F735D}" destId="{C822F3D4-7E0C-DE44-A2CF-6471B4F7BFC2}" srcOrd="1" destOrd="0" parTransId="{A76F4DCF-07B7-F143-A113-1FBF31F88B1F}" sibTransId="{10103B0B-3407-3849-B28A-4D3FD9EAB55D}"/>
    <dgm:cxn modelId="{462385EE-A849-8D4F-B599-E505324191B0}" srcId="{B39E8C8E-C8F9-2742-8CEF-CC75B55F735D}" destId="{E2D38C2D-B4E7-D147-841B-37351C0D07C5}" srcOrd="2" destOrd="0" parTransId="{44840A75-A804-EA4F-A77E-198AF5DD252E}" sibTransId="{596AD1DD-70D6-CD40-8A7E-6A2B886806EB}"/>
    <dgm:cxn modelId="{EECBE414-8CBA-3940-B0B0-4CB402573A5D}" srcId="{C890DE8A-52B8-264D-818B-9ABFDCD7F318}" destId="{D65E0417-51DF-4245-BEC9-C77D17C46569}" srcOrd="2" destOrd="0" parTransId="{9387957A-273D-2146-9482-BE27F0552B8D}" sibTransId="{81A76200-4C3D-7B4F-8095-E3FA7C47F0F3}"/>
    <dgm:cxn modelId="{20365779-9687-4843-A6F8-A2D6B23BB4BA}" srcId="{B39E8C8E-C8F9-2742-8CEF-CC75B55F735D}" destId="{072DF41E-799D-454D-8750-791830EBC2EB}" srcOrd="0" destOrd="0" parTransId="{54C86C6D-6839-C745-A33A-26FAA8BFF18C}" sibTransId="{37E3A277-F8F6-CE46-B3D0-AFDE6BEA869F}"/>
    <dgm:cxn modelId="{F2A4A794-4574-9844-B63C-B7083637A796}" type="presOf" srcId="{ED7E9AB7-ACBE-AB4F-B1C6-0D87BDDAB567}" destId="{F27AAF34-0C83-9240-9D49-943A2C0537E6}" srcOrd="0" destOrd="0" presId="urn:microsoft.com/office/officeart/2005/8/layout/radial2"/>
    <dgm:cxn modelId="{F5988A66-6785-7746-B4A4-6DC2F1EC845B}" type="presOf" srcId="{30585E1D-90BC-4B44-9119-A9FD7126B10A}" destId="{291A0552-1097-544B-998D-6FED261886B6}" srcOrd="0" destOrd="3" presId="urn:microsoft.com/office/officeart/2005/8/layout/radial2"/>
    <dgm:cxn modelId="{D3D590A7-CC8E-1A48-9330-101100EA7BB9}" type="presOf" srcId="{362EA276-FC36-1C49-9218-B104F0BD313F}" destId="{674B5816-DB75-AA46-9430-9A6E04ADB417}" srcOrd="0" destOrd="3" presId="urn:microsoft.com/office/officeart/2005/8/layout/radial2"/>
    <dgm:cxn modelId="{920AFF80-EA44-7542-8078-FA5EA939FF4B}" type="presOf" srcId="{2BC3D75F-5BBD-1C4B-A37C-046508A745F0}" destId="{A126621F-77B5-6743-B3AB-F8FF885312D0}" srcOrd="0" destOrd="0" presId="urn:microsoft.com/office/officeart/2005/8/layout/radial2"/>
    <dgm:cxn modelId="{2D83FCCA-8BCE-AC42-A548-1387D2B93FA9}" srcId="{8BE36EFC-4BC0-1648-BFE0-20A8F0C40978}" destId="{8C18D1B1-4370-4E4E-8B13-BA370321E391}" srcOrd="0" destOrd="0" parTransId="{CCCB7975-76B1-B948-9319-C36CD680C5B6}" sibTransId="{EFD0A779-3E5D-B540-89F8-57F31790ABD1}"/>
    <dgm:cxn modelId="{58809D8B-CCFB-394A-BDCC-E894308D23E2}" type="presOf" srcId="{8BE36EFC-4BC0-1648-BFE0-20A8F0C40978}" destId="{3566029E-6C3A-AD45-8F2E-5C5DA34F2AFA}" srcOrd="0" destOrd="0" presId="urn:microsoft.com/office/officeart/2005/8/layout/radial2"/>
    <dgm:cxn modelId="{42C3080A-77BB-BA42-A3BF-C4C7F8F9E65B}" type="presParOf" srcId="{4EFAF39E-D4B3-EF44-927D-35704E47323E}" destId="{3DCC7E4A-45EB-2843-B2DE-9B4630C2390A}" srcOrd="0" destOrd="0" presId="urn:microsoft.com/office/officeart/2005/8/layout/radial2"/>
    <dgm:cxn modelId="{D0D74ADC-8A28-A74B-B651-1741D28B8449}" type="presParOf" srcId="{3DCC7E4A-45EB-2843-B2DE-9B4630C2390A}" destId="{A65B58C5-4922-494B-AEDF-C5F602A6F3A6}" srcOrd="0" destOrd="0" presId="urn:microsoft.com/office/officeart/2005/8/layout/radial2"/>
    <dgm:cxn modelId="{C7FF4FC8-1A4B-9141-96D6-B8FA45CF5989}" type="presParOf" srcId="{A65B58C5-4922-494B-AEDF-C5F602A6F3A6}" destId="{1A3399C4-D961-0A4D-B45F-169C78B93088}" srcOrd="0" destOrd="0" presId="urn:microsoft.com/office/officeart/2005/8/layout/radial2"/>
    <dgm:cxn modelId="{96116576-263C-EB4A-ADAC-EC5A5309B489}" type="presParOf" srcId="{A65B58C5-4922-494B-AEDF-C5F602A6F3A6}" destId="{9AD54767-8866-C842-ACBC-2777152442B0}" srcOrd="1" destOrd="0" presId="urn:microsoft.com/office/officeart/2005/8/layout/radial2"/>
    <dgm:cxn modelId="{166868F4-0AFE-E448-B0C1-78C0CB12B35A}" type="presParOf" srcId="{3DCC7E4A-45EB-2843-B2DE-9B4630C2390A}" destId="{A126621F-77B5-6743-B3AB-F8FF885312D0}" srcOrd="1" destOrd="0" presId="urn:microsoft.com/office/officeart/2005/8/layout/radial2"/>
    <dgm:cxn modelId="{A0E3C5B6-15B9-5F42-9FF3-E7CF3446EB53}" type="presParOf" srcId="{3DCC7E4A-45EB-2843-B2DE-9B4630C2390A}" destId="{98FCF68F-7C6E-2242-930A-9E2D0A5F92DB}" srcOrd="2" destOrd="0" presId="urn:microsoft.com/office/officeart/2005/8/layout/radial2"/>
    <dgm:cxn modelId="{B0780791-1A76-4B4A-8B37-1A17D8F72528}" type="presParOf" srcId="{98FCF68F-7C6E-2242-930A-9E2D0A5F92DB}" destId="{3566029E-6C3A-AD45-8F2E-5C5DA34F2AFA}" srcOrd="0" destOrd="0" presId="urn:microsoft.com/office/officeart/2005/8/layout/radial2"/>
    <dgm:cxn modelId="{891FE63E-D9A5-A142-BE7C-9A679D0AE386}" type="presParOf" srcId="{98FCF68F-7C6E-2242-930A-9E2D0A5F92DB}" destId="{5EBB93C6-BA87-7B41-9990-DFCCA71CDEA7}" srcOrd="1" destOrd="0" presId="urn:microsoft.com/office/officeart/2005/8/layout/radial2"/>
    <dgm:cxn modelId="{E5602E7D-919A-8342-AAA1-B11AB5BA8212}" type="presParOf" srcId="{3DCC7E4A-45EB-2843-B2DE-9B4630C2390A}" destId="{713316B1-7453-C949-8702-B4FE9BBEC4F5}" srcOrd="3" destOrd="0" presId="urn:microsoft.com/office/officeart/2005/8/layout/radial2"/>
    <dgm:cxn modelId="{F292E64B-27B1-BA44-93C1-115C3B8A924F}" type="presParOf" srcId="{3DCC7E4A-45EB-2843-B2DE-9B4630C2390A}" destId="{DABBF26E-9B01-6348-B36C-3D15C8350BAA}" srcOrd="4" destOrd="0" presId="urn:microsoft.com/office/officeart/2005/8/layout/radial2"/>
    <dgm:cxn modelId="{F9B9C879-2B32-2742-B067-F926173B32F1}" type="presParOf" srcId="{DABBF26E-9B01-6348-B36C-3D15C8350BAA}" destId="{B9873ED2-6B01-8A4C-9E63-B4D9095ECBDB}" srcOrd="0" destOrd="0" presId="urn:microsoft.com/office/officeart/2005/8/layout/radial2"/>
    <dgm:cxn modelId="{A7127E63-4E85-7F45-9B36-034D97634560}" type="presParOf" srcId="{DABBF26E-9B01-6348-B36C-3D15C8350BAA}" destId="{291A0552-1097-544B-998D-6FED261886B6}" srcOrd="1" destOrd="0" presId="urn:microsoft.com/office/officeart/2005/8/layout/radial2"/>
    <dgm:cxn modelId="{250CD62D-A0E7-7341-959E-1A3C74A402C7}" type="presParOf" srcId="{3DCC7E4A-45EB-2843-B2DE-9B4630C2390A}" destId="{F27AAF34-0C83-9240-9D49-943A2C0537E6}" srcOrd="5" destOrd="0" presId="urn:microsoft.com/office/officeart/2005/8/layout/radial2"/>
    <dgm:cxn modelId="{4A3E07AC-FABA-0344-9E84-45D5D9A26B58}" type="presParOf" srcId="{3DCC7E4A-45EB-2843-B2DE-9B4630C2390A}" destId="{35BEF994-9EFD-854C-ACB0-43E2F4A970F4}" srcOrd="6" destOrd="0" presId="urn:microsoft.com/office/officeart/2005/8/layout/radial2"/>
    <dgm:cxn modelId="{03E15E36-8FBF-EF4A-A531-2E812D2D28A0}" type="presParOf" srcId="{35BEF994-9EFD-854C-ACB0-43E2F4A970F4}" destId="{A7B3AF67-D8AE-D445-9B77-8B686CC8E8B8}" srcOrd="0" destOrd="0" presId="urn:microsoft.com/office/officeart/2005/8/layout/radial2"/>
    <dgm:cxn modelId="{EAE7C694-1EB8-6247-B413-BC459E71E1D7}" type="presParOf" srcId="{35BEF994-9EFD-854C-ACB0-43E2F4A970F4}" destId="{674B5816-DB75-AA46-9430-9A6E04ADB41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B90E36-9E8F-2B4B-8E8D-2D2F5700BF02}"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1015D73A-FEC8-854C-AFA3-6E6C63707EF7}">
      <dgm:prSet phldrT="[Text]"/>
      <dgm:spPr>
        <a:solidFill>
          <a:srgbClr val="1FBB6F"/>
        </a:solidFill>
        <a:effectLst/>
      </dgm:spPr>
      <dgm:t>
        <a:bodyPr/>
        <a:lstStyle/>
        <a:p>
          <a:r>
            <a:rPr lang="en-US" b="0" i="0" dirty="0" smtClean="0">
              <a:latin typeface="Helvetica Light"/>
              <a:cs typeface="Helvetica Light"/>
            </a:rPr>
            <a:t>1. Being Safe</a:t>
          </a:r>
          <a:endParaRPr lang="en-US" b="0" i="0" dirty="0">
            <a:latin typeface="Helvetica Light"/>
            <a:cs typeface="Helvetica Light"/>
          </a:endParaRPr>
        </a:p>
      </dgm:t>
    </dgm:pt>
    <dgm:pt modelId="{2C6A3BB9-8E7C-964E-BBB0-C9A73694EB70}" type="parTrans" cxnId="{ECBEC36E-9C79-C945-B963-1CE3FEBF728D}">
      <dgm:prSet/>
      <dgm:spPr/>
      <dgm:t>
        <a:bodyPr/>
        <a:lstStyle/>
        <a:p>
          <a:endParaRPr lang="en-US"/>
        </a:p>
      </dgm:t>
    </dgm:pt>
    <dgm:pt modelId="{E8F66F73-5B23-A443-AEEE-A663F103E0C6}" type="sibTrans" cxnId="{ECBEC36E-9C79-C945-B963-1CE3FEBF728D}">
      <dgm:prSet/>
      <dgm:spPr/>
      <dgm:t>
        <a:bodyPr/>
        <a:lstStyle/>
        <a:p>
          <a:endParaRPr lang="en-US"/>
        </a:p>
      </dgm:t>
    </dgm:pt>
    <dgm:pt modelId="{ECFC5C02-623B-9046-BC5E-01A902D71AD7}">
      <dgm:prSet phldrT="[Text]"/>
      <dgm:spPr>
        <a:solidFill>
          <a:srgbClr val="FD29B1"/>
        </a:solidFill>
        <a:effectLst/>
      </dgm:spPr>
      <dgm:t>
        <a:bodyPr/>
        <a:lstStyle/>
        <a:p>
          <a:r>
            <a:rPr lang="en-US" b="0" i="0" dirty="0" smtClean="0">
              <a:latin typeface="Helvetica Light"/>
              <a:cs typeface="Helvetica Light"/>
            </a:rPr>
            <a:t>2. Being Happy</a:t>
          </a:r>
          <a:endParaRPr lang="en-US" b="0" i="0" dirty="0">
            <a:latin typeface="Helvetica Light"/>
            <a:cs typeface="Helvetica Light"/>
          </a:endParaRPr>
        </a:p>
      </dgm:t>
    </dgm:pt>
    <dgm:pt modelId="{825DC893-492F-D04A-90E1-18A3CC610BDF}" type="parTrans" cxnId="{7CDB3B2D-92E3-EB43-8BF7-084BBCFEA54F}">
      <dgm:prSet/>
      <dgm:spPr/>
      <dgm:t>
        <a:bodyPr/>
        <a:lstStyle/>
        <a:p>
          <a:endParaRPr lang="en-US"/>
        </a:p>
      </dgm:t>
    </dgm:pt>
    <dgm:pt modelId="{0F2730A2-DDD1-0F42-A08A-AA8553E5C411}" type="sibTrans" cxnId="{7CDB3B2D-92E3-EB43-8BF7-084BBCFEA54F}">
      <dgm:prSet/>
      <dgm:spPr/>
      <dgm:t>
        <a:bodyPr/>
        <a:lstStyle/>
        <a:p>
          <a:endParaRPr lang="en-US"/>
        </a:p>
      </dgm:t>
    </dgm:pt>
    <dgm:pt modelId="{D69F7BC9-3650-7543-A86B-BED526D985E4}">
      <dgm:prSet phldrT="[Text]"/>
      <dgm:spPr>
        <a:solidFill>
          <a:srgbClr val="F7B53A"/>
        </a:solidFill>
        <a:effectLst/>
      </dgm:spPr>
      <dgm:t>
        <a:bodyPr/>
        <a:lstStyle/>
        <a:p>
          <a:r>
            <a:rPr lang="en-US" b="0" i="0" dirty="0" smtClean="0">
              <a:latin typeface="Helvetica Light"/>
              <a:cs typeface="Helvetica Light"/>
            </a:rPr>
            <a:t>3. Being Loved</a:t>
          </a:r>
          <a:endParaRPr lang="en-US" b="0" i="0" dirty="0">
            <a:latin typeface="Helvetica Light"/>
            <a:cs typeface="Helvetica Light"/>
          </a:endParaRPr>
        </a:p>
      </dgm:t>
    </dgm:pt>
    <dgm:pt modelId="{E73155C7-741F-2B4D-B0A7-61BFDB3DFE45}" type="parTrans" cxnId="{8605FEE0-EF23-144D-9921-9B3918A455A8}">
      <dgm:prSet/>
      <dgm:spPr/>
      <dgm:t>
        <a:bodyPr/>
        <a:lstStyle/>
        <a:p>
          <a:endParaRPr lang="en-US"/>
        </a:p>
      </dgm:t>
    </dgm:pt>
    <dgm:pt modelId="{DF4E190C-7C3B-4E49-9AAC-1D018A561F97}" type="sibTrans" cxnId="{8605FEE0-EF23-144D-9921-9B3918A455A8}">
      <dgm:prSet/>
      <dgm:spPr/>
      <dgm:t>
        <a:bodyPr/>
        <a:lstStyle/>
        <a:p>
          <a:endParaRPr lang="en-US"/>
        </a:p>
      </dgm:t>
    </dgm:pt>
    <dgm:pt modelId="{3F826758-9ACE-3944-BC7E-5D6CB9F1D70C}" type="pres">
      <dgm:prSet presAssocID="{CBB90E36-9E8F-2B4B-8E8D-2D2F5700BF02}" presName="diagram" presStyleCnt="0">
        <dgm:presLayoutVars>
          <dgm:dir/>
          <dgm:resizeHandles val="exact"/>
        </dgm:presLayoutVars>
      </dgm:prSet>
      <dgm:spPr/>
      <dgm:t>
        <a:bodyPr/>
        <a:lstStyle/>
        <a:p>
          <a:endParaRPr lang="en-US"/>
        </a:p>
      </dgm:t>
    </dgm:pt>
    <dgm:pt modelId="{9357EB44-2DA1-3540-BC6A-0B9709BFC76A}" type="pres">
      <dgm:prSet presAssocID="{1015D73A-FEC8-854C-AFA3-6E6C63707EF7}" presName="node" presStyleLbl="node1" presStyleIdx="0" presStyleCnt="3">
        <dgm:presLayoutVars>
          <dgm:bulletEnabled val="1"/>
        </dgm:presLayoutVars>
      </dgm:prSet>
      <dgm:spPr>
        <a:prstGeom prst="wedgeEllipseCallout">
          <a:avLst/>
        </a:prstGeom>
      </dgm:spPr>
      <dgm:t>
        <a:bodyPr/>
        <a:lstStyle/>
        <a:p>
          <a:endParaRPr lang="en-US"/>
        </a:p>
      </dgm:t>
    </dgm:pt>
    <dgm:pt modelId="{1EAA6ACD-926C-3644-9E18-05E531F4DA12}" type="pres">
      <dgm:prSet presAssocID="{E8F66F73-5B23-A443-AEEE-A663F103E0C6}" presName="sibTrans" presStyleCnt="0"/>
      <dgm:spPr/>
    </dgm:pt>
    <dgm:pt modelId="{2D120A9F-1332-A24C-9732-757667EA2F08}" type="pres">
      <dgm:prSet presAssocID="{ECFC5C02-623B-9046-BC5E-01A902D71AD7}" presName="node" presStyleLbl="node1" presStyleIdx="1" presStyleCnt="3">
        <dgm:presLayoutVars>
          <dgm:bulletEnabled val="1"/>
        </dgm:presLayoutVars>
      </dgm:prSet>
      <dgm:spPr>
        <a:prstGeom prst="wedgeEllipseCallout">
          <a:avLst/>
        </a:prstGeom>
      </dgm:spPr>
      <dgm:t>
        <a:bodyPr/>
        <a:lstStyle/>
        <a:p>
          <a:endParaRPr lang="en-US"/>
        </a:p>
      </dgm:t>
    </dgm:pt>
    <dgm:pt modelId="{E2B51F49-BE00-F84A-9CED-779B2792865E}" type="pres">
      <dgm:prSet presAssocID="{0F2730A2-DDD1-0F42-A08A-AA8553E5C411}" presName="sibTrans" presStyleCnt="0"/>
      <dgm:spPr/>
    </dgm:pt>
    <dgm:pt modelId="{86832B22-A82F-F845-BDEB-F1BEC57B5391}" type="pres">
      <dgm:prSet presAssocID="{D69F7BC9-3650-7543-A86B-BED526D985E4}" presName="node" presStyleLbl="node1" presStyleIdx="2" presStyleCnt="3">
        <dgm:presLayoutVars>
          <dgm:bulletEnabled val="1"/>
        </dgm:presLayoutVars>
      </dgm:prSet>
      <dgm:spPr>
        <a:prstGeom prst="wedgeEllipseCallout">
          <a:avLst/>
        </a:prstGeom>
      </dgm:spPr>
      <dgm:t>
        <a:bodyPr/>
        <a:lstStyle/>
        <a:p>
          <a:endParaRPr lang="en-US"/>
        </a:p>
      </dgm:t>
    </dgm:pt>
  </dgm:ptLst>
  <dgm:cxnLst>
    <dgm:cxn modelId="{6BEE9C90-B095-9A4C-B0F9-E86FE69544B1}" type="presOf" srcId="{ECFC5C02-623B-9046-BC5E-01A902D71AD7}" destId="{2D120A9F-1332-A24C-9732-757667EA2F08}" srcOrd="0" destOrd="0" presId="urn:microsoft.com/office/officeart/2005/8/layout/default"/>
    <dgm:cxn modelId="{CF47910E-0572-E240-A438-B53E77533F89}" type="presOf" srcId="{D69F7BC9-3650-7543-A86B-BED526D985E4}" destId="{86832B22-A82F-F845-BDEB-F1BEC57B5391}" srcOrd="0" destOrd="0" presId="urn:microsoft.com/office/officeart/2005/8/layout/default"/>
    <dgm:cxn modelId="{8605FEE0-EF23-144D-9921-9B3918A455A8}" srcId="{CBB90E36-9E8F-2B4B-8E8D-2D2F5700BF02}" destId="{D69F7BC9-3650-7543-A86B-BED526D985E4}" srcOrd="2" destOrd="0" parTransId="{E73155C7-741F-2B4D-B0A7-61BFDB3DFE45}" sibTransId="{DF4E190C-7C3B-4E49-9AAC-1D018A561F97}"/>
    <dgm:cxn modelId="{7CDB3B2D-92E3-EB43-8BF7-084BBCFEA54F}" srcId="{CBB90E36-9E8F-2B4B-8E8D-2D2F5700BF02}" destId="{ECFC5C02-623B-9046-BC5E-01A902D71AD7}" srcOrd="1" destOrd="0" parTransId="{825DC893-492F-D04A-90E1-18A3CC610BDF}" sibTransId="{0F2730A2-DDD1-0F42-A08A-AA8553E5C411}"/>
    <dgm:cxn modelId="{ECBEC36E-9C79-C945-B963-1CE3FEBF728D}" srcId="{CBB90E36-9E8F-2B4B-8E8D-2D2F5700BF02}" destId="{1015D73A-FEC8-854C-AFA3-6E6C63707EF7}" srcOrd="0" destOrd="0" parTransId="{2C6A3BB9-8E7C-964E-BBB0-C9A73694EB70}" sibTransId="{E8F66F73-5B23-A443-AEEE-A663F103E0C6}"/>
    <dgm:cxn modelId="{51E94BCB-404D-314B-9972-00904621497E}" type="presOf" srcId="{CBB90E36-9E8F-2B4B-8E8D-2D2F5700BF02}" destId="{3F826758-9ACE-3944-BC7E-5D6CB9F1D70C}" srcOrd="0" destOrd="0" presId="urn:microsoft.com/office/officeart/2005/8/layout/default"/>
    <dgm:cxn modelId="{7DBD715F-B9F1-0046-B8C1-8E4A9D6CFC79}" type="presOf" srcId="{1015D73A-FEC8-854C-AFA3-6E6C63707EF7}" destId="{9357EB44-2DA1-3540-BC6A-0B9709BFC76A}" srcOrd="0" destOrd="0" presId="urn:microsoft.com/office/officeart/2005/8/layout/default"/>
    <dgm:cxn modelId="{A6D5ED40-F9C1-4C49-838D-5EB027CFED4E}" type="presParOf" srcId="{3F826758-9ACE-3944-BC7E-5D6CB9F1D70C}" destId="{9357EB44-2DA1-3540-BC6A-0B9709BFC76A}" srcOrd="0" destOrd="0" presId="urn:microsoft.com/office/officeart/2005/8/layout/default"/>
    <dgm:cxn modelId="{EC3BE882-70FF-FB43-BE09-39AEC59282FB}" type="presParOf" srcId="{3F826758-9ACE-3944-BC7E-5D6CB9F1D70C}" destId="{1EAA6ACD-926C-3644-9E18-05E531F4DA12}" srcOrd="1" destOrd="0" presId="urn:microsoft.com/office/officeart/2005/8/layout/default"/>
    <dgm:cxn modelId="{3404A5B7-BD8D-664C-91F2-83B046CC8E7B}" type="presParOf" srcId="{3F826758-9ACE-3944-BC7E-5D6CB9F1D70C}" destId="{2D120A9F-1332-A24C-9732-757667EA2F08}" srcOrd="2" destOrd="0" presId="urn:microsoft.com/office/officeart/2005/8/layout/default"/>
    <dgm:cxn modelId="{C9FB8199-CFA2-7C43-BBED-6C1D9DDA4B83}" type="presParOf" srcId="{3F826758-9ACE-3944-BC7E-5D6CB9F1D70C}" destId="{E2B51F49-BE00-F84A-9CED-779B2792865E}" srcOrd="3" destOrd="0" presId="urn:microsoft.com/office/officeart/2005/8/layout/default"/>
    <dgm:cxn modelId="{A883A089-596B-9C4E-A353-0E48F365EA03}" type="presParOf" srcId="{3F826758-9ACE-3944-BC7E-5D6CB9F1D70C}" destId="{86832B22-A82F-F845-BDEB-F1BEC57B539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21547C-A19F-8343-91F2-4600341B0C2C}"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7BC2238-C852-FB49-992C-D0B7076ECD0D}">
      <dgm:prSet phldrT="[Text]"/>
      <dgm:spPr>
        <a:solidFill>
          <a:srgbClr val="FD29B1"/>
        </a:solidFill>
        <a:effectLst/>
      </dgm:spPr>
      <dgm:t>
        <a:bodyPr/>
        <a:lstStyle/>
        <a:p>
          <a:r>
            <a:rPr lang="en-US" b="0" i="0" dirty="0" smtClean="0">
              <a:latin typeface="Helvetica Light"/>
              <a:cs typeface="Helvetica Light"/>
            </a:rPr>
            <a:t>1. Being Happy</a:t>
          </a:r>
          <a:endParaRPr lang="en-US" b="0" i="0" dirty="0">
            <a:latin typeface="Helvetica Light"/>
            <a:cs typeface="Helvetica Light"/>
          </a:endParaRPr>
        </a:p>
      </dgm:t>
    </dgm:pt>
    <dgm:pt modelId="{F4651ACD-FC2F-0045-AB81-ABE95A13D832}" type="parTrans" cxnId="{C4CF4E87-4669-F14F-83B5-EE8982E20E1D}">
      <dgm:prSet/>
      <dgm:spPr/>
      <dgm:t>
        <a:bodyPr/>
        <a:lstStyle/>
        <a:p>
          <a:endParaRPr lang="en-US"/>
        </a:p>
      </dgm:t>
    </dgm:pt>
    <dgm:pt modelId="{7FB9FBD0-7CCF-7946-A216-A9AEAE144808}" type="sibTrans" cxnId="{C4CF4E87-4669-F14F-83B5-EE8982E20E1D}">
      <dgm:prSet/>
      <dgm:spPr/>
      <dgm:t>
        <a:bodyPr/>
        <a:lstStyle/>
        <a:p>
          <a:endParaRPr lang="en-US"/>
        </a:p>
      </dgm:t>
    </dgm:pt>
    <dgm:pt modelId="{81DAACD6-01BC-074F-B048-967DE04818FD}">
      <dgm:prSet phldrT="[Text]"/>
      <dgm:spPr>
        <a:solidFill>
          <a:srgbClr val="1FBB6F"/>
        </a:solidFill>
        <a:effectLst/>
      </dgm:spPr>
      <dgm:t>
        <a:bodyPr/>
        <a:lstStyle/>
        <a:p>
          <a:r>
            <a:rPr lang="en-US" b="0" i="0" dirty="0" smtClean="0">
              <a:latin typeface="Helvetica Light"/>
              <a:cs typeface="Helvetica Light"/>
            </a:rPr>
            <a:t>2. Being Safe</a:t>
          </a:r>
          <a:endParaRPr lang="en-US" b="0" i="0" dirty="0">
            <a:latin typeface="Helvetica Light"/>
            <a:cs typeface="Helvetica Light"/>
          </a:endParaRPr>
        </a:p>
      </dgm:t>
    </dgm:pt>
    <dgm:pt modelId="{7590D0D6-B1B7-F44C-8F04-DDDBD2FF0EA6}" type="parTrans" cxnId="{3A64D337-08D2-F04C-AE06-FDFDC66BAAEA}">
      <dgm:prSet/>
      <dgm:spPr/>
      <dgm:t>
        <a:bodyPr/>
        <a:lstStyle/>
        <a:p>
          <a:endParaRPr lang="en-US"/>
        </a:p>
      </dgm:t>
    </dgm:pt>
    <dgm:pt modelId="{1FD4B252-A013-8E4C-B3E4-4F4A5EBA3B10}" type="sibTrans" cxnId="{3A64D337-08D2-F04C-AE06-FDFDC66BAAEA}">
      <dgm:prSet/>
      <dgm:spPr/>
      <dgm:t>
        <a:bodyPr/>
        <a:lstStyle/>
        <a:p>
          <a:endParaRPr lang="en-US"/>
        </a:p>
      </dgm:t>
    </dgm:pt>
    <dgm:pt modelId="{A4AAAE93-3FA9-D14C-AC6C-0A9F17120049}">
      <dgm:prSet phldrT="[Text]"/>
      <dgm:spPr>
        <a:solidFill>
          <a:srgbClr val="6DB7D9"/>
        </a:solidFill>
        <a:effectLst/>
      </dgm:spPr>
      <dgm:t>
        <a:bodyPr/>
        <a:lstStyle/>
        <a:p>
          <a:r>
            <a:rPr lang="en-US" b="0" i="0" dirty="0" smtClean="0">
              <a:latin typeface="Helvetica Light"/>
              <a:cs typeface="Helvetica Light"/>
            </a:rPr>
            <a:t>3. Being Healthy</a:t>
          </a:r>
          <a:endParaRPr lang="en-US" b="0" i="0" dirty="0">
            <a:latin typeface="Helvetica Light"/>
            <a:cs typeface="Helvetica Light"/>
          </a:endParaRPr>
        </a:p>
      </dgm:t>
    </dgm:pt>
    <dgm:pt modelId="{28A82C3E-264C-7948-9B04-B337F08F8751}" type="parTrans" cxnId="{56FF4F97-41FC-1044-8B0C-012EB4EC022A}">
      <dgm:prSet/>
      <dgm:spPr/>
      <dgm:t>
        <a:bodyPr/>
        <a:lstStyle/>
        <a:p>
          <a:endParaRPr lang="en-US"/>
        </a:p>
      </dgm:t>
    </dgm:pt>
    <dgm:pt modelId="{394345B7-8D5F-8E46-A9A5-7B00D2D3BFB7}" type="sibTrans" cxnId="{56FF4F97-41FC-1044-8B0C-012EB4EC022A}">
      <dgm:prSet/>
      <dgm:spPr/>
      <dgm:t>
        <a:bodyPr/>
        <a:lstStyle/>
        <a:p>
          <a:endParaRPr lang="en-US"/>
        </a:p>
      </dgm:t>
    </dgm:pt>
    <dgm:pt modelId="{6868E205-4E8D-F149-8DF5-3095F44F10E3}" type="pres">
      <dgm:prSet presAssocID="{E221547C-A19F-8343-91F2-4600341B0C2C}" presName="diagram" presStyleCnt="0">
        <dgm:presLayoutVars>
          <dgm:dir/>
          <dgm:resizeHandles val="exact"/>
        </dgm:presLayoutVars>
      </dgm:prSet>
      <dgm:spPr/>
      <dgm:t>
        <a:bodyPr/>
        <a:lstStyle/>
        <a:p>
          <a:endParaRPr lang="en-US"/>
        </a:p>
      </dgm:t>
    </dgm:pt>
    <dgm:pt modelId="{18444012-C24F-D340-A4E3-E8CFD0074461}" type="pres">
      <dgm:prSet presAssocID="{B7BC2238-C852-FB49-992C-D0B7076ECD0D}" presName="node" presStyleLbl="node1" presStyleIdx="0" presStyleCnt="3">
        <dgm:presLayoutVars>
          <dgm:bulletEnabled val="1"/>
        </dgm:presLayoutVars>
      </dgm:prSet>
      <dgm:spPr>
        <a:prstGeom prst="wedgeEllipseCallout">
          <a:avLst/>
        </a:prstGeom>
      </dgm:spPr>
      <dgm:t>
        <a:bodyPr/>
        <a:lstStyle/>
        <a:p>
          <a:endParaRPr lang="en-US"/>
        </a:p>
      </dgm:t>
    </dgm:pt>
    <dgm:pt modelId="{B27AF420-2223-F343-9253-818CE3FCA955}" type="pres">
      <dgm:prSet presAssocID="{7FB9FBD0-7CCF-7946-A216-A9AEAE144808}" presName="sibTrans" presStyleCnt="0"/>
      <dgm:spPr/>
    </dgm:pt>
    <dgm:pt modelId="{CE975BA3-4431-1E48-A5CC-7E8437C290ED}" type="pres">
      <dgm:prSet presAssocID="{81DAACD6-01BC-074F-B048-967DE04818FD}" presName="node" presStyleLbl="node1" presStyleIdx="1" presStyleCnt="3">
        <dgm:presLayoutVars>
          <dgm:bulletEnabled val="1"/>
        </dgm:presLayoutVars>
      </dgm:prSet>
      <dgm:spPr>
        <a:prstGeom prst="wedgeEllipseCallout">
          <a:avLst/>
        </a:prstGeom>
      </dgm:spPr>
      <dgm:t>
        <a:bodyPr/>
        <a:lstStyle/>
        <a:p>
          <a:endParaRPr lang="en-US"/>
        </a:p>
      </dgm:t>
    </dgm:pt>
    <dgm:pt modelId="{5CFA3D52-7CB2-8749-8DF0-67118AD04F9E}" type="pres">
      <dgm:prSet presAssocID="{1FD4B252-A013-8E4C-B3E4-4F4A5EBA3B10}" presName="sibTrans" presStyleCnt="0"/>
      <dgm:spPr/>
    </dgm:pt>
    <dgm:pt modelId="{06FB0C5F-6886-5D4D-8DE7-136B47E0658E}" type="pres">
      <dgm:prSet presAssocID="{A4AAAE93-3FA9-D14C-AC6C-0A9F17120049}" presName="node" presStyleLbl="node1" presStyleIdx="2" presStyleCnt="3">
        <dgm:presLayoutVars>
          <dgm:bulletEnabled val="1"/>
        </dgm:presLayoutVars>
      </dgm:prSet>
      <dgm:spPr>
        <a:prstGeom prst="wedgeEllipseCallout">
          <a:avLst/>
        </a:prstGeom>
      </dgm:spPr>
      <dgm:t>
        <a:bodyPr/>
        <a:lstStyle/>
        <a:p>
          <a:endParaRPr lang="en-US"/>
        </a:p>
      </dgm:t>
    </dgm:pt>
  </dgm:ptLst>
  <dgm:cxnLst>
    <dgm:cxn modelId="{7CA3865F-41A2-7B40-AEBA-CDEB06F74CE2}" type="presOf" srcId="{B7BC2238-C852-FB49-992C-D0B7076ECD0D}" destId="{18444012-C24F-D340-A4E3-E8CFD0074461}" srcOrd="0" destOrd="0" presId="urn:microsoft.com/office/officeart/2005/8/layout/default"/>
    <dgm:cxn modelId="{C6B0E324-ABA7-574A-B45E-52CEF86A3216}" type="presOf" srcId="{A4AAAE93-3FA9-D14C-AC6C-0A9F17120049}" destId="{06FB0C5F-6886-5D4D-8DE7-136B47E0658E}" srcOrd="0" destOrd="0" presId="urn:microsoft.com/office/officeart/2005/8/layout/default"/>
    <dgm:cxn modelId="{032CA369-E804-C04D-B21B-52358078B9A1}" type="presOf" srcId="{E221547C-A19F-8343-91F2-4600341B0C2C}" destId="{6868E205-4E8D-F149-8DF5-3095F44F10E3}" srcOrd="0" destOrd="0" presId="urn:microsoft.com/office/officeart/2005/8/layout/default"/>
    <dgm:cxn modelId="{3A64D337-08D2-F04C-AE06-FDFDC66BAAEA}" srcId="{E221547C-A19F-8343-91F2-4600341B0C2C}" destId="{81DAACD6-01BC-074F-B048-967DE04818FD}" srcOrd="1" destOrd="0" parTransId="{7590D0D6-B1B7-F44C-8F04-DDDBD2FF0EA6}" sibTransId="{1FD4B252-A013-8E4C-B3E4-4F4A5EBA3B10}"/>
    <dgm:cxn modelId="{56FF4F97-41FC-1044-8B0C-012EB4EC022A}" srcId="{E221547C-A19F-8343-91F2-4600341B0C2C}" destId="{A4AAAE93-3FA9-D14C-AC6C-0A9F17120049}" srcOrd="2" destOrd="0" parTransId="{28A82C3E-264C-7948-9B04-B337F08F8751}" sibTransId="{394345B7-8D5F-8E46-A9A5-7B00D2D3BFB7}"/>
    <dgm:cxn modelId="{C4CF4E87-4669-F14F-83B5-EE8982E20E1D}" srcId="{E221547C-A19F-8343-91F2-4600341B0C2C}" destId="{B7BC2238-C852-FB49-992C-D0B7076ECD0D}" srcOrd="0" destOrd="0" parTransId="{F4651ACD-FC2F-0045-AB81-ABE95A13D832}" sibTransId="{7FB9FBD0-7CCF-7946-A216-A9AEAE144808}"/>
    <dgm:cxn modelId="{46304023-AE86-DA44-8A99-0B1D19B06943}" type="presOf" srcId="{81DAACD6-01BC-074F-B048-967DE04818FD}" destId="{CE975BA3-4431-1E48-A5CC-7E8437C290ED}" srcOrd="0" destOrd="0" presId="urn:microsoft.com/office/officeart/2005/8/layout/default"/>
    <dgm:cxn modelId="{67BBF3FD-1D32-4049-BCBB-BAADF655E072}" type="presParOf" srcId="{6868E205-4E8D-F149-8DF5-3095F44F10E3}" destId="{18444012-C24F-D340-A4E3-E8CFD0074461}" srcOrd="0" destOrd="0" presId="urn:microsoft.com/office/officeart/2005/8/layout/default"/>
    <dgm:cxn modelId="{4EFDA686-D810-D844-9F1F-B61C9876F593}" type="presParOf" srcId="{6868E205-4E8D-F149-8DF5-3095F44F10E3}" destId="{B27AF420-2223-F343-9253-818CE3FCA955}" srcOrd="1" destOrd="0" presId="urn:microsoft.com/office/officeart/2005/8/layout/default"/>
    <dgm:cxn modelId="{070EA4DB-B250-C148-8743-0E1DD38D2D84}" type="presParOf" srcId="{6868E205-4E8D-F149-8DF5-3095F44F10E3}" destId="{CE975BA3-4431-1E48-A5CC-7E8437C290ED}" srcOrd="2" destOrd="0" presId="urn:microsoft.com/office/officeart/2005/8/layout/default"/>
    <dgm:cxn modelId="{67462758-AF6A-B24E-8E84-A57C799196D9}" type="presParOf" srcId="{6868E205-4E8D-F149-8DF5-3095F44F10E3}" destId="{5CFA3D52-7CB2-8749-8DF0-67118AD04F9E}" srcOrd="3" destOrd="0" presId="urn:microsoft.com/office/officeart/2005/8/layout/default"/>
    <dgm:cxn modelId="{3ACAF931-D090-154A-8FF3-B1F3BB61C59D}" type="presParOf" srcId="{6868E205-4E8D-F149-8DF5-3095F44F10E3}" destId="{06FB0C5F-6886-5D4D-8DE7-136B47E0658E}"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631170-AF13-4843-9E79-344170B71844}"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9FF42A66-E80A-CA46-873C-90D0DCA05ED4}">
      <dgm:prSet phldrT="[Text]"/>
      <dgm:spPr>
        <a:solidFill>
          <a:srgbClr val="F7B53A"/>
        </a:solidFill>
        <a:effectLst/>
      </dgm:spPr>
      <dgm:t>
        <a:bodyPr/>
        <a:lstStyle/>
        <a:p>
          <a:r>
            <a:rPr lang="en-US" b="0" i="0" dirty="0" smtClean="0">
              <a:solidFill>
                <a:schemeClr val="tx1"/>
              </a:solidFill>
              <a:latin typeface="Helvetica Light"/>
              <a:cs typeface="Helvetica Light"/>
            </a:rPr>
            <a:t>1. Being Connected to People</a:t>
          </a:r>
          <a:endParaRPr lang="en-US" b="0" i="0" dirty="0">
            <a:solidFill>
              <a:schemeClr val="tx1"/>
            </a:solidFill>
            <a:latin typeface="Helvetica Light"/>
            <a:cs typeface="Helvetica Light"/>
          </a:endParaRPr>
        </a:p>
      </dgm:t>
    </dgm:pt>
    <dgm:pt modelId="{78482566-5CBD-AB4F-B29D-D38088A7BBBF}" type="parTrans" cxnId="{7404ACCE-C381-0246-A0C1-88C1DFF44407}">
      <dgm:prSet/>
      <dgm:spPr/>
      <dgm:t>
        <a:bodyPr/>
        <a:lstStyle/>
        <a:p>
          <a:endParaRPr lang="en-US"/>
        </a:p>
      </dgm:t>
    </dgm:pt>
    <dgm:pt modelId="{BD2F385F-CCFD-514A-A040-A55E36B1B795}" type="sibTrans" cxnId="{7404ACCE-C381-0246-A0C1-88C1DFF44407}">
      <dgm:prSet/>
      <dgm:spPr/>
      <dgm:t>
        <a:bodyPr/>
        <a:lstStyle/>
        <a:p>
          <a:endParaRPr lang="en-US"/>
        </a:p>
      </dgm:t>
    </dgm:pt>
    <dgm:pt modelId="{06042725-EE58-5444-9FCD-F7A536857797}">
      <dgm:prSet phldrT="[Text]"/>
      <dgm:spPr>
        <a:solidFill>
          <a:srgbClr val="6DB7D9"/>
        </a:solidFill>
        <a:effectLst/>
      </dgm:spPr>
      <dgm:t>
        <a:bodyPr/>
        <a:lstStyle/>
        <a:p>
          <a:r>
            <a:rPr lang="en-US" b="0" i="0" dirty="0" smtClean="0">
              <a:solidFill>
                <a:schemeClr val="tx1"/>
              </a:solidFill>
              <a:latin typeface="Helvetica Light"/>
              <a:cs typeface="Helvetica Light"/>
            </a:rPr>
            <a:t>2. Being Mentally Healthy</a:t>
          </a:r>
          <a:endParaRPr lang="en-US" b="0" i="0" dirty="0">
            <a:solidFill>
              <a:schemeClr val="tx1"/>
            </a:solidFill>
            <a:latin typeface="Helvetica Light"/>
            <a:cs typeface="Helvetica Light"/>
          </a:endParaRPr>
        </a:p>
      </dgm:t>
    </dgm:pt>
    <dgm:pt modelId="{A6AA2407-4896-A547-9120-F8F286CB876A}" type="parTrans" cxnId="{BF841433-654D-244B-B735-0CDB8AD69BC2}">
      <dgm:prSet/>
      <dgm:spPr/>
      <dgm:t>
        <a:bodyPr/>
        <a:lstStyle/>
        <a:p>
          <a:endParaRPr lang="en-US"/>
        </a:p>
      </dgm:t>
    </dgm:pt>
    <dgm:pt modelId="{3D44F08E-8B0F-B842-8AF7-CCBF8705956E}" type="sibTrans" cxnId="{BF841433-654D-244B-B735-0CDB8AD69BC2}">
      <dgm:prSet/>
      <dgm:spPr/>
      <dgm:t>
        <a:bodyPr/>
        <a:lstStyle/>
        <a:p>
          <a:endParaRPr lang="en-US"/>
        </a:p>
      </dgm:t>
    </dgm:pt>
    <dgm:pt modelId="{C482FB6E-885A-D746-8A4B-8B95FAC2D1B5}">
      <dgm:prSet phldrT="[Text]"/>
      <dgm:spPr>
        <a:solidFill>
          <a:srgbClr val="FF4E08"/>
        </a:solidFill>
        <a:effectLst/>
      </dgm:spPr>
      <dgm:t>
        <a:bodyPr/>
        <a:lstStyle/>
        <a:p>
          <a:r>
            <a:rPr lang="en-US" b="0" i="0" dirty="0" smtClean="0">
              <a:solidFill>
                <a:schemeClr val="tx1"/>
              </a:solidFill>
              <a:latin typeface="Helvetica Light"/>
              <a:cs typeface="Helvetica Light"/>
            </a:rPr>
            <a:t>3. Being Connected to Place</a:t>
          </a:r>
          <a:endParaRPr lang="en-US" b="0" i="0" dirty="0">
            <a:solidFill>
              <a:schemeClr val="tx1"/>
            </a:solidFill>
            <a:latin typeface="Helvetica Light"/>
            <a:cs typeface="Helvetica Light"/>
          </a:endParaRPr>
        </a:p>
      </dgm:t>
    </dgm:pt>
    <dgm:pt modelId="{8644B697-46D9-6342-BC23-422B5FD36828}" type="parTrans" cxnId="{4C42741F-2818-2643-A2DA-99F3A016E658}">
      <dgm:prSet/>
      <dgm:spPr/>
      <dgm:t>
        <a:bodyPr/>
        <a:lstStyle/>
        <a:p>
          <a:endParaRPr lang="en-US"/>
        </a:p>
      </dgm:t>
    </dgm:pt>
    <dgm:pt modelId="{0E03462B-222E-B340-BCFC-0C28ACAA8D61}" type="sibTrans" cxnId="{4C42741F-2818-2643-A2DA-99F3A016E658}">
      <dgm:prSet/>
      <dgm:spPr/>
      <dgm:t>
        <a:bodyPr/>
        <a:lstStyle/>
        <a:p>
          <a:endParaRPr lang="en-US"/>
        </a:p>
      </dgm:t>
    </dgm:pt>
    <dgm:pt modelId="{04C9FC72-E887-CF40-8A88-EF087A4AF370}" type="pres">
      <dgm:prSet presAssocID="{CC631170-AF13-4843-9E79-344170B71844}" presName="diagram" presStyleCnt="0">
        <dgm:presLayoutVars>
          <dgm:dir/>
          <dgm:resizeHandles val="exact"/>
        </dgm:presLayoutVars>
      </dgm:prSet>
      <dgm:spPr/>
      <dgm:t>
        <a:bodyPr/>
        <a:lstStyle/>
        <a:p>
          <a:endParaRPr lang="en-US"/>
        </a:p>
      </dgm:t>
    </dgm:pt>
    <dgm:pt modelId="{BBFF839C-C59C-8D48-BEE9-243549E68FD4}" type="pres">
      <dgm:prSet presAssocID="{9FF42A66-E80A-CA46-873C-90D0DCA05ED4}" presName="node" presStyleLbl="node1" presStyleIdx="0" presStyleCnt="3">
        <dgm:presLayoutVars>
          <dgm:bulletEnabled val="1"/>
        </dgm:presLayoutVars>
      </dgm:prSet>
      <dgm:spPr>
        <a:prstGeom prst="wedgeEllipseCallout">
          <a:avLst/>
        </a:prstGeom>
      </dgm:spPr>
      <dgm:t>
        <a:bodyPr/>
        <a:lstStyle/>
        <a:p>
          <a:endParaRPr lang="en-US"/>
        </a:p>
      </dgm:t>
    </dgm:pt>
    <dgm:pt modelId="{30EE6C5F-38E6-3D40-849F-949CD21CA599}" type="pres">
      <dgm:prSet presAssocID="{BD2F385F-CCFD-514A-A040-A55E36B1B795}" presName="sibTrans" presStyleCnt="0"/>
      <dgm:spPr/>
    </dgm:pt>
    <dgm:pt modelId="{7B65AFBF-26B8-1741-AAD4-27F66531AB0F}" type="pres">
      <dgm:prSet presAssocID="{06042725-EE58-5444-9FCD-F7A536857797}" presName="node" presStyleLbl="node1" presStyleIdx="1" presStyleCnt="3">
        <dgm:presLayoutVars>
          <dgm:bulletEnabled val="1"/>
        </dgm:presLayoutVars>
      </dgm:prSet>
      <dgm:spPr>
        <a:prstGeom prst="wedgeEllipseCallout">
          <a:avLst/>
        </a:prstGeom>
      </dgm:spPr>
      <dgm:t>
        <a:bodyPr/>
        <a:lstStyle/>
        <a:p>
          <a:endParaRPr lang="en-US"/>
        </a:p>
      </dgm:t>
    </dgm:pt>
    <dgm:pt modelId="{E7EB7529-5C9C-0944-AC23-BDA838FE52BD}" type="pres">
      <dgm:prSet presAssocID="{3D44F08E-8B0F-B842-8AF7-CCBF8705956E}" presName="sibTrans" presStyleCnt="0"/>
      <dgm:spPr/>
    </dgm:pt>
    <dgm:pt modelId="{83849363-5CD1-2D44-A5DF-8242F08F3519}" type="pres">
      <dgm:prSet presAssocID="{C482FB6E-885A-D746-8A4B-8B95FAC2D1B5}" presName="node" presStyleLbl="node1" presStyleIdx="2" presStyleCnt="3">
        <dgm:presLayoutVars>
          <dgm:bulletEnabled val="1"/>
        </dgm:presLayoutVars>
      </dgm:prSet>
      <dgm:spPr>
        <a:prstGeom prst="wedgeEllipseCallout">
          <a:avLst/>
        </a:prstGeom>
      </dgm:spPr>
      <dgm:t>
        <a:bodyPr/>
        <a:lstStyle/>
        <a:p>
          <a:endParaRPr lang="en-US"/>
        </a:p>
      </dgm:t>
    </dgm:pt>
  </dgm:ptLst>
  <dgm:cxnLst>
    <dgm:cxn modelId="{4E513D03-A371-B34B-9202-43BE1591E50B}" type="presOf" srcId="{CC631170-AF13-4843-9E79-344170B71844}" destId="{04C9FC72-E887-CF40-8A88-EF087A4AF370}" srcOrd="0" destOrd="0" presId="urn:microsoft.com/office/officeart/2005/8/layout/default"/>
    <dgm:cxn modelId="{8FB73748-8054-4047-B501-DBDEFF1831A2}" type="presOf" srcId="{9FF42A66-E80A-CA46-873C-90D0DCA05ED4}" destId="{BBFF839C-C59C-8D48-BEE9-243549E68FD4}" srcOrd="0" destOrd="0" presId="urn:microsoft.com/office/officeart/2005/8/layout/default"/>
    <dgm:cxn modelId="{4C42741F-2818-2643-A2DA-99F3A016E658}" srcId="{CC631170-AF13-4843-9E79-344170B71844}" destId="{C482FB6E-885A-D746-8A4B-8B95FAC2D1B5}" srcOrd="2" destOrd="0" parTransId="{8644B697-46D9-6342-BC23-422B5FD36828}" sibTransId="{0E03462B-222E-B340-BCFC-0C28ACAA8D61}"/>
    <dgm:cxn modelId="{BF841433-654D-244B-B735-0CDB8AD69BC2}" srcId="{CC631170-AF13-4843-9E79-344170B71844}" destId="{06042725-EE58-5444-9FCD-F7A536857797}" srcOrd="1" destOrd="0" parTransId="{A6AA2407-4896-A547-9120-F8F286CB876A}" sibTransId="{3D44F08E-8B0F-B842-8AF7-CCBF8705956E}"/>
    <dgm:cxn modelId="{7404ACCE-C381-0246-A0C1-88C1DFF44407}" srcId="{CC631170-AF13-4843-9E79-344170B71844}" destId="{9FF42A66-E80A-CA46-873C-90D0DCA05ED4}" srcOrd="0" destOrd="0" parTransId="{78482566-5CBD-AB4F-B29D-D38088A7BBBF}" sibTransId="{BD2F385F-CCFD-514A-A040-A55E36B1B795}"/>
    <dgm:cxn modelId="{1E8D3600-C7A0-7442-83D1-DB0C18518CF1}" type="presOf" srcId="{C482FB6E-885A-D746-8A4B-8B95FAC2D1B5}" destId="{83849363-5CD1-2D44-A5DF-8242F08F3519}" srcOrd="0" destOrd="0" presId="urn:microsoft.com/office/officeart/2005/8/layout/default"/>
    <dgm:cxn modelId="{C660ABEC-1E55-2941-9A7F-3EE55BB62782}" type="presOf" srcId="{06042725-EE58-5444-9FCD-F7A536857797}" destId="{7B65AFBF-26B8-1741-AAD4-27F66531AB0F}" srcOrd="0" destOrd="0" presId="urn:microsoft.com/office/officeart/2005/8/layout/default"/>
    <dgm:cxn modelId="{6DBF37BC-E733-4B4A-8FFD-B9FAE65BD6D6}" type="presParOf" srcId="{04C9FC72-E887-CF40-8A88-EF087A4AF370}" destId="{BBFF839C-C59C-8D48-BEE9-243549E68FD4}" srcOrd="0" destOrd="0" presId="urn:microsoft.com/office/officeart/2005/8/layout/default"/>
    <dgm:cxn modelId="{52108E66-4A07-0647-B4EC-24AEC3E3C5CE}" type="presParOf" srcId="{04C9FC72-E887-CF40-8A88-EF087A4AF370}" destId="{30EE6C5F-38E6-3D40-849F-949CD21CA599}" srcOrd="1" destOrd="0" presId="urn:microsoft.com/office/officeart/2005/8/layout/default"/>
    <dgm:cxn modelId="{947584C1-D002-134E-83F5-C8DA0983068E}" type="presParOf" srcId="{04C9FC72-E887-CF40-8A88-EF087A4AF370}" destId="{7B65AFBF-26B8-1741-AAD4-27F66531AB0F}" srcOrd="2" destOrd="0" presId="urn:microsoft.com/office/officeart/2005/8/layout/default"/>
    <dgm:cxn modelId="{D067231D-749E-3042-BC23-14EE563AA270}" type="presParOf" srcId="{04C9FC72-E887-CF40-8A88-EF087A4AF370}" destId="{E7EB7529-5C9C-0944-AC23-BDA838FE52BD}" srcOrd="3" destOrd="0" presId="urn:microsoft.com/office/officeart/2005/8/layout/default"/>
    <dgm:cxn modelId="{4A3FE568-469A-3445-B669-A1386A96ECF5}" type="presParOf" srcId="{04C9FC72-E887-CF40-8A88-EF087A4AF370}" destId="{83849363-5CD1-2D44-A5DF-8242F08F3519}" srcOrd="4"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C58365-FDDD-4620-A444-2BD0769D3DEA}"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AU"/>
        </a:p>
      </dgm:t>
    </dgm:pt>
    <dgm:pt modelId="{47B35664-E492-49CF-9968-0D6901AC8552}">
      <dgm:prSet phldrT="[Text]"/>
      <dgm:spPr>
        <a:solidFill>
          <a:schemeClr val="bg1">
            <a:lumMod val="75000"/>
          </a:schemeClr>
        </a:solidFill>
      </dgm:spPr>
      <dgm:t>
        <a:bodyPr/>
        <a:lstStyle/>
        <a:p>
          <a:r>
            <a:rPr lang="en-AU" dirty="0" smtClean="0">
              <a:latin typeface="Helvetica"/>
              <a:cs typeface="Helvetica"/>
            </a:rPr>
            <a:t>What helps?</a:t>
          </a:r>
          <a:endParaRPr lang="en-AU" dirty="0">
            <a:latin typeface="Helvetica"/>
            <a:cs typeface="Helvetica"/>
          </a:endParaRPr>
        </a:p>
      </dgm:t>
    </dgm:pt>
    <dgm:pt modelId="{CD2BD08D-F0F8-4BB0-8AEB-B66D6A74387E}" type="parTrans" cxnId="{11E0C3FE-6574-4F83-AFAC-84F2CFF7F790}">
      <dgm:prSet/>
      <dgm:spPr/>
      <dgm:t>
        <a:bodyPr/>
        <a:lstStyle/>
        <a:p>
          <a:endParaRPr lang="en-AU"/>
        </a:p>
      </dgm:t>
    </dgm:pt>
    <dgm:pt modelId="{E4A42E4E-1E6B-4BD5-9A3D-DAA4A0E667BC}" type="sibTrans" cxnId="{11E0C3FE-6574-4F83-AFAC-84F2CFF7F790}">
      <dgm:prSet/>
      <dgm:spPr/>
      <dgm:t>
        <a:bodyPr/>
        <a:lstStyle/>
        <a:p>
          <a:endParaRPr lang="en-AU"/>
        </a:p>
      </dgm:t>
    </dgm:pt>
    <dgm:pt modelId="{535FF95F-0132-4654-8A24-FD229B5D6057}">
      <dgm:prSet phldrT="[Text]" custT="1"/>
      <dgm:spPr>
        <a:solidFill>
          <a:srgbClr val="6DB7D9"/>
        </a:solidFill>
      </dgm:spPr>
      <dgm:t>
        <a:bodyPr/>
        <a:lstStyle/>
        <a:p>
          <a:r>
            <a:rPr lang="en-AU" sz="1600" b="0" i="0" dirty="0" smtClean="0">
              <a:solidFill>
                <a:srgbClr val="000000"/>
              </a:solidFill>
              <a:latin typeface="Helvetica Light"/>
              <a:cs typeface="Helvetica Light"/>
            </a:rPr>
            <a:t>Safe &amp; supportive school</a:t>
          </a:r>
          <a:endParaRPr lang="en-AU" sz="1600" b="0" i="0" dirty="0">
            <a:solidFill>
              <a:srgbClr val="000000"/>
            </a:solidFill>
            <a:latin typeface="Helvetica Light"/>
            <a:cs typeface="Helvetica Light"/>
          </a:endParaRPr>
        </a:p>
      </dgm:t>
    </dgm:pt>
    <dgm:pt modelId="{92DC332F-A004-45F4-B5D0-AE580E661244}" type="parTrans" cxnId="{2893F489-AE09-4006-93C6-232CCA2115D0}">
      <dgm:prSet/>
      <dgm:spPr/>
      <dgm:t>
        <a:bodyPr/>
        <a:lstStyle/>
        <a:p>
          <a:endParaRPr lang="en-AU"/>
        </a:p>
      </dgm:t>
    </dgm:pt>
    <dgm:pt modelId="{E725869F-F5B9-445B-A94F-6D42C826EB0A}" type="sibTrans" cxnId="{2893F489-AE09-4006-93C6-232CCA2115D0}">
      <dgm:prSet/>
      <dgm:spPr/>
      <dgm:t>
        <a:bodyPr/>
        <a:lstStyle/>
        <a:p>
          <a:endParaRPr lang="en-AU"/>
        </a:p>
      </dgm:t>
    </dgm:pt>
    <dgm:pt modelId="{854E27D0-4AAA-483D-99EC-9F3772FD855B}">
      <dgm:prSet phldrT="[Text]" custT="1"/>
      <dgm:spPr>
        <a:solidFill>
          <a:srgbClr val="FF4E08"/>
        </a:solidFill>
      </dgm:spPr>
      <dgm:t>
        <a:bodyPr/>
        <a:lstStyle/>
        <a:p>
          <a:r>
            <a:rPr lang="en-AU" sz="1700" b="0" i="0" dirty="0" smtClean="0">
              <a:latin typeface="Helvetica Light"/>
              <a:cs typeface="Helvetica Light"/>
            </a:rPr>
            <a:t>Caring teachers</a:t>
          </a:r>
          <a:endParaRPr lang="en-AU" sz="1700" b="0" i="0" dirty="0">
            <a:latin typeface="Helvetica Light"/>
            <a:cs typeface="Helvetica Light"/>
          </a:endParaRPr>
        </a:p>
      </dgm:t>
    </dgm:pt>
    <dgm:pt modelId="{916FFD70-6DCE-40F4-B99C-8189D215B691}" type="parTrans" cxnId="{8293DE75-BDE7-4189-8832-FC2284499BEE}">
      <dgm:prSet/>
      <dgm:spPr/>
      <dgm:t>
        <a:bodyPr/>
        <a:lstStyle/>
        <a:p>
          <a:endParaRPr lang="en-AU"/>
        </a:p>
      </dgm:t>
    </dgm:pt>
    <dgm:pt modelId="{614D41E2-4841-47FF-AE80-3974F0FAD3DB}" type="sibTrans" cxnId="{8293DE75-BDE7-4189-8832-FC2284499BEE}">
      <dgm:prSet/>
      <dgm:spPr/>
      <dgm:t>
        <a:bodyPr/>
        <a:lstStyle/>
        <a:p>
          <a:endParaRPr lang="en-AU"/>
        </a:p>
      </dgm:t>
    </dgm:pt>
    <dgm:pt modelId="{3CCAEE0C-5147-48D4-8DB1-FDECD59847BD}">
      <dgm:prSet phldrT="[Text]"/>
      <dgm:spPr>
        <a:solidFill>
          <a:schemeClr val="bg1">
            <a:lumMod val="75000"/>
          </a:schemeClr>
        </a:solidFill>
      </dgm:spPr>
      <dgm:t>
        <a:bodyPr/>
        <a:lstStyle/>
        <a:p>
          <a:r>
            <a:rPr lang="en-AU" b="0" i="0" dirty="0" smtClean="0">
              <a:solidFill>
                <a:schemeClr val="tx1"/>
              </a:solidFill>
              <a:latin typeface="Helvetica"/>
              <a:cs typeface="Helvetica"/>
            </a:rPr>
            <a:t>What doesn’t?</a:t>
          </a:r>
          <a:endParaRPr lang="en-AU" b="0" i="0" dirty="0">
            <a:solidFill>
              <a:schemeClr val="tx1"/>
            </a:solidFill>
            <a:latin typeface="Helvetica"/>
            <a:cs typeface="Helvetica"/>
          </a:endParaRPr>
        </a:p>
      </dgm:t>
    </dgm:pt>
    <dgm:pt modelId="{58AA745C-611E-466C-82DE-6FD456146286}" type="parTrans" cxnId="{676E0E14-BBFA-4CF7-BBC4-9A85F51914D8}">
      <dgm:prSet/>
      <dgm:spPr/>
      <dgm:t>
        <a:bodyPr/>
        <a:lstStyle/>
        <a:p>
          <a:endParaRPr lang="en-AU"/>
        </a:p>
      </dgm:t>
    </dgm:pt>
    <dgm:pt modelId="{0437ACA3-8A89-49A5-8539-133E64ED5598}" type="sibTrans" cxnId="{676E0E14-BBFA-4CF7-BBC4-9A85F51914D8}">
      <dgm:prSet/>
      <dgm:spPr/>
      <dgm:t>
        <a:bodyPr/>
        <a:lstStyle/>
        <a:p>
          <a:endParaRPr lang="en-AU"/>
        </a:p>
      </dgm:t>
    </dgm:pt>
    <dgm:pt modelId="{FB1571BE-AF94-4BF2-92D6-0C8A4445DE5F}">
      <dgm:prSet phldrT="[Text]" custT="1"/>
      <dgm:spPr>
        <a:solidFill>
          <a:srgbClr val="FF4E08"/>
        </a:solidFill>
      </dgm:spPr>
      <dgm:t>
        <a:bodyPr/>
        <a:lstStyle/>
        <a:p>
          <a:r>
            <a:rPr lang="en-AU" sz="1700" b="0" i="0" dirty="0" smtClean="0">
              <a:latin typeface="Helvetica Light"/>
              <a:cs typeface="Helvetica Light"/>
            </a:rPr>
            <a:t>Yelling or negative  teachers</a:t>
          </a:r>
          <a:endParaRPr lang="en-AU" sz="1700" b="0" i="0" dirty="0">
            <a:latin typeface="Helvetica Light"/>
            <a:cs typeface="Helvetica Light"/>
          </a:endParaRPr>
        </a:p>
      </dgm:t>
    </dgm:pt>
    <dgm:pt modelId="{A416C863-43BF-4387-B8B7-7D758ACB48A5}" type="parTrans" cxnId="{85E5F6BF-D2F9-4A3D-AC54-51A8E492AB0E}">
      <dgm:prSet/>
      <dgm:spPr/>
      <dgm:t>
        <a:bodyPr/>
        <a:lstStyle/>
        <a:p>
          <a:endParaRPr lang="en-AU"/>
        </a:p>
      </dgm:t>
    </dgm:pt>
    <dgm:pt modelId="{0989EDDB-2211-47FF-86BA-0D0D090EE0FB}" type="sibTrans" cxnId="{85E5F6BF-D2F9-4A3D-AC54-51A8E492AB0E}">
      <dgm:prSet/>
      <dgm:spPr/>
      <dgm:t>
        <a:bodyPr/>
        <a:lstStyle/>
        <a:p>
          <a:endParaRPr lang="en-AU"/>
        </a:p>
      </dgm:t>
    </dgm:pt>
    <dgm:pt modelId="{8FC0C1D2-69EC-4C44-B89A-D9F90AEDA306}">
      <dgm:prSet phldrT="[Text]" custT="1"/>
      <dgm:spPr>
        <a:solidFill>
          <a:srgbClr val="1FBB6F"/>
        </a:solidFill>
      </dgm:spPr>
      <dgm:t>
        <a:bodyPr/>
        <a:lstStyle/>
        <a:p>
          <a:r>
            <a:rPr lang="en-AU" sz="1700" b="0" i="0" dirty="0" smtClean="0">
              <a:latin typeface="Helvetica Light"/>
              <a:cs typeface="Helvetica Light"/>
            </a:rPr>
            <a:t>Bullying</a:t>
          </a:r>
          <a:endParaRPr lang="en-AU" sz="1700" b="0" i="0" dirty="0">
            <a:latin typeface="Helvetica Light"/>
            <a:cs typeface="Helvetica Light"/>
          </a:endParaRPr>
        </a:p>
      </dgm:t>
    </dgm:pt>
    <dgm:pt modelId="{2F7D13EB-61A5-4DE6-9501-0FDEE19B15F3}" type="parTrans" cxnId="{6E83E1C9-320D-4B81-A6CC-F3C75993C111}">
      <dgm:prSet/>
      <dgm:spPr/>
      <dgm:t>
        <a:bodyPr/>
        <a:lstStyle/>
        <a:p>
          <a:endParaRPr lang="en-AU"/>
        </a:p>
      </dgm:t>
    </dgm:pt>
    <dgm:pt modelId="{11170451-4A59-48AA-B158-D9223B470FBE}" type="sibTrans" cxnId="{6E83E1C9-320D-4B81-A6CC-F3C75993C111}">
      <dgm:prSet/>
      <dgm:spPr/>
      <dgm:t>
        <a:bodyPr/>
        <a:lstStyle/>
        <a:p>
          <a:endParaRPr lang="en-AU"/>
        </a:p>
      </dgm:t>
    </dgm:pt>
    <dgm:pt modelId="{9C09EAF1-F061-4381-B3A3-E97646038B10}">
      <dgm:prSet phldrT="[Text]" custT="1"/>
      <dgm:spPr>
        <a:solidFill>
          <a:srgbClr val="1FBB6F"/>
        </a:solidFill>
      </dgm:spPr>
      <dgm:t>
        <a:bodyPr/>
        <a:lstStyle/>
        <a:p>
          <a:r>
            <a:rPr lang="en-AU" sz="1700" b="0" i="0" dirty="0" smtClean="0">
              <a:latin typeface="Helvetica Light"/>
              <a:cs typeface="Helvetica Light"/>
            </a:rPr>
            <a:t>Good friends</a:t>
          </a:r>
          <a:endParaRPr lang="en-AU" sz="1700" b="0" i="0" dirty="0">
            <a:latin typeface="Helvetica Light"/>
            <a:cs typeface="Helvetica Light"/>
          </a:endParaRPr>
        </a:p>
      </dgm:t>
    </dgm:pt>
    <dgm:pt modelId="{BB3CBD76-670A-4C1D-A409-3A9D611ED597}" type="parTrans" cxnId="{20AA2CC8-169A-4201-AEB6-98B24A68B398}">
      <dgm:prSet/>
      <dgm:spPr/>
      <dgm:t>
        <a:bodyPr/>
        <a:lstStyle/>
        <a:p>
          <a:endParaRPr lang="en-AU"/>
        </a:p>
      </dgm:t>
    </dgm:pt>
    <dgm:pt modelId="{199BC0E5-64AA-4D64-BAAB-EFC7C73CC474}" type="sibTrans" cxnId="{20AA2CC8-169A-4201-AEB6-98B24A68B398}">
      <dgm:prSet/>
      <dgm:spPr/>
      <dgm:t>
        <a:bodyPr/>
        <a:lstStyle/>
        <a:p>
          <a:endParaRPr lang="en-AU"/>
        </a:p>
      </dgm:t>
    </dgm:pt>
    <dgm:pt modelId="{14DF7354-2740-41FB-B853-EC2ADC5A5179}">
      <dgm:prSet phldrT="[Text]" custT="1"/>
      <dgm:spPr>
        <a:solidFill>
          <a:srgbClr val="FD29B1"/>
        </a:solidFill>
      </dgm:spPr>
      <dgm:t>
        <a:bodyPr/>
        <a:lstStyle/>
        <a:p>
          <a:r>
            <a:rPr lang="en-AU" sz="1700" b="0" i="0" dirty="0" smtClean="0">
              <a:latin typeface="Helvetica Light"/>
              <a:cs typeface="Helvetica Light"/>
            </a:rPr>
            <a:t>Caring family</a:t>
          </a:r>
          <a:endParaRPr lang="en-AU" sz="1700" b="0" i="0" dirty="0">
            <a:latin typeface="Helvetica Light"/>
            <a:cs typeface="Helvetica Light"/>
          </a:endParaRPr>
        </a:p>
      </dgm:t>
    </dgm:pt>
    <dgm:pt modelId="{73C7508C-CF41-4D94-9429-A25517CBE1BE}" type="parTrans" cxnId="{BB75A104-C962-47CD-A95A-DD030D9D0112}">
      <dgm:prSet/>
      <dgm:spPr/>
      <dgm:t>
        <a:bodyPr/>
        <a:lstStyle/>
        <a:p>
          <a:endParaRPr lang="en-AU"/>
        </a:p>
      </dgm:t>
    </dgm:pt>
    <dgm:pt modelId="{7F050354-83E1-443C-93DF-617B085C90B2}" type="sibTrans" cxnId="{BB75A104-C962-47CD-A95A-DD030D9D0112}">
      <dgm:prSet/>
      <dgm:spPr/>
      <dgm:t>
        <a:bodyPr/>
        <a:lstStyle/>
        <a:p>
          <a:endParaRPr lang="en-AU"/>
        </a:p>
      </dgm:t>
    </dgm:pt>
    <dgm:pt modelId="{527EB3DB-1C6D-4F4F-8462-B9F3F5E6E93B}">
      <dgm:prSet phldrT="[Text]" custT="1"/>
      <dgm:spPr>
        <a:solidFill>
          <a:srgbClr val="FD29B1"/>
        </a:solidFill>
      </dgm:spPr>
      <dgm:t>
        <a:bodyPr/>
        <a:lstStyle/>
        <a:p>
          <a:r>
            <a:rPr lang="en-AU" sz="1700" b="0" i="0" dirty="0" smtClean="0">
              <a:latin typeface="Helvetica Light"/>
              <a:cs typeface="Helvetica Light"/>
            </a:rPr>
            <a:t>Family don’t allow you to make your own mistakes</a:t>
          </a:r>
          <a:endParaRPr lang="en-AU" sz="1700" b="0" i="0" dirty="0">
            <a:latin typeface="Helvetica Light"/>
            <a:cs typeface="Helvetica Light"/>
          </a:endParaRPr>
        </a:p>
      </dgm:t>
    </dgm:pt>
    <dgm:pt modelId="{4B96021C-9EAC-49AA-BA5E-02C2103C25CF}" type="parTrans" cxnId="{EA9C7F17-5B35-42BA-B1CA-38F32F84AA30}">
      <dgm:prSet/>
      <dgm:spPr/>
      <dgm:t>
        <a:bodyPr/>
        <a:lstStyle/>
        <a:p>
          <a:endParaRPr lang="en-AU"/>
        </a:p>
      </dgm:t>
    </dgm:pt>
    <dgm:pt modelId="{62976845-7D9B-4498-8B0E-07C185D9BDB6}" type="sibTrans" cxnId="{EA9C7F17-5B35-42BA-B1CA-38F32F84AA30}">
      <dgm:prSet/>
      <dgm:spPr/>
      <dgm:t>
        <a:bodyPr/>
        <a:lstStyle/>
        <a:p>
          <a:endParaRPr lang="en-AU"/>
        </a:p>
      </dgm:t>
    </dgm:pt>
    <dgm:pt modelId="{03B2914D-2DE9-4D6A-992E-491247B3D40C}">
      <dgm:prSet/>
      <dgm:spPr/>
      <dgm:t>
        <a:bodyPr/>
        <a:lstStyle/>
        <a:p>
          <a:endParaRPr lang="en-AU" dirty="0"/>
        </a:p>
      </dgm:t>
    </dgm:pt>
    <dgm:pt modelId="{102A399D-EE32-4006-8558-F03C879394FF}" type="parTrans" cxnId="{13EFAA3F-D289-4BAE-811A-EB26C99AC6BC}">
      <dgm:prSet/>
      <dgm:spPr/>
      <dgm:t>
        <a:bodyPr/>
        <a:lstStyle/>
        <a:p>
          <a:endParaRPr lang="en-AU"/>
        </a:p>
      </dgm:t>
    </dgm:pt>
    <dgm:pt modelId="{122CDDCF-2037-4D03-A602-4A067D6F6E0A}" type="sibTrans" cxnId="{13EFAA3F-D289-4BAE-811A-EB26C99AC6BC}">
      <dgm:prSet/>
      <dgm:spPr/>
      <dgm:t>
        <a:bodyPr/>
        <a:lstStyle/>
        <a:p>
          <a:endParaRPr lang="en-AU"/>
        </a:p>
      </dgm:t>
    </dgm:pt>
    <dgm:pt modelId="{BB0E739D-FA27-4945-A853-6643765888EC}">
      <dgm:prSet phldrT="[Text]" custT="1"/>
      <dgm:spPr>
        <a:solidFill>
          <a:srgbClr val="6DB7D9"/>
        </a:solidFill>
      </dgm:spPr>
      <dgm:t>
        <a:bodyPr/>
        <a:lstStyle/>
        <a:p>
          <a:r>
            <a:rPr lang="en-AU" sz="1700" b="0" i="0" dirty="0" smtClean="0">
              <a:solidFill>
                <a:srgbClr val="000000"/>
              </a:solidFill>
              <a:latin typeface="Helvetica Light"/>
              <a:cs typeface="Helvetica Light"/>
            </a:rPr>
            <a:t>Inability to influence unfair school rules </a:t>
          </a:r>
          <a:endParaRPr lang="en-AU" sz="1700" b="0" i="0" dirty="0">
            <a:solidFill>
              <a:srgbClr val="000000"/>
            </a:solidFill>
            <a:latin typeface="Helvetica Light"/>
            <a:cs typeface="Helvetica Light"/>
          </a:endParaRPr>
        </a:p>
      </dgm:t>
    </dgm:pt>
    <dgm:pt modelId="{42F0EB9B-DC47-4B86-80B6-22399DDABD37}" type="parTrans" cxnId="{086413F2-BDEE-420A-A2E4-B8E6EF767A04}">
      <dgm:prSet/>
      <dgm:spPr/>
      <dgm:t>
        <a:bodyPr/>
        <a:lstStyle/>
        <a:p>
          <a:endParaRPr lang="en-AU"/>
        </a:p>
      </dgm:t>
    </dgm:pt>
    <dgm:pt modelId="{2B41C241-58A8-4BE9-ADAE-1EFFBE5BF45D}" type="sibTrans" cxnId="{086413F2-BDEE-420A-A2E4-B8E6EF767A04}">
      <dgm:prSet/>
      <dgm:spPr/>
      <dgm:t>
        <a:bodyPr/>
        <a:lstStyle/>
        <a:p>
          <a:endParaRPr lang="en-AU"/>
        </a:p>
      </dgm:t>
    </dgm:pt>
    <dgm:pt modelId="{DBD3A273-34FF-4557-A1FC-AA21ADBED5A3}" type="pres">
      <dgm:prSet presAssocID="{EEC58365-FDDD-4620-A444-2BD0769D3DEA}" presName="outerComposite" presStyleCnt="0">
        <dgm:presLayoutVars>
          <dgm:chMax val="2"/>
          <dgm:animLvl val="lvl"/>
          <dgm:resizeHandles val="exact"/>
        </dgm:presLayoutVars>
      </dgm:prSet>
      <dgm:spPr/>
      <dgm:t>
        <a:bodyPr/>
        <a:lstStyle/>
        <a:p>
          <a:endParaRPr lang="en-US"/>
        </a:p>
      </dgm:t>
    </dgm:pt>
    <dgm:pt modelId="{7EA436C9-EAF0-4BAA-8271-A1BCC02B9D74}" type="pres">
      <dgm:prSet presAssocID="{EEC58365-FDDD-4620-A444-2BD0769D3DEA}" presName="dummyMaxCanvas" presStyleCnt="0"/>
      <dgm:spPr/>
    </dgm:pt>
    <dgm:pt modelId="{5B30BD59-DAD3-4EB9-B48D-1854DCD3CF80}" type="pres">
      <dgm:prSet presAssocID="{EEC58365-FDDD-4620-A444-2BD0769D3DEA}" presName="parentComposite" presStyleCnt="0"/>
      <dgm:spPr/>
    </dgm:pt>
    <dgm:pt modelId="{4C14A914-8ECB-47A5-936A-424A79A392AE}" type="pres">
      <dgm:prSet presAssocID="{EEC58365-FDDD-4620-A444-2BD0769D3DEA}" presName="parent1" presStyleLbl="alignAccFollowNode1" presStyleIdx="0" presStyleCnt="4" custScaleX="77493" custScaleY="65116" custLinFactNeighborX="-2712" custLinFactNeighborY="20085">
        <dgm:presLayoutVars>
          <dgm:chMax val="4"/>
        </dgm:presLayoutVars>
      </dgm:prSet>
      <dgm:spPr/>
      <dgm:t>
        <a:bodyPr/>
        <a:lstStyle/>
        <a:p>
          <a:endParaRPr lang="en-US"/>
        </a:p>
      </dgm:t>
    </dgm:pt>
    <dgm:pt modelId="{F1BD7011-6989-4854-910E-E9B44C65CD77}" type="pres">
      <dgm:prSet presAssocID="{EEC58365-FDDD-4620-A444-2BD0769D3DEA}" presName="parent2" presStyleLbl="alignAccFollowNode1" presStyleIdx="1" presStyleCnt="4" custScaleX="81425" custScaleY="65116" custLinFactNeighborX="745" custLinFactNeighborY="20084">
        <dgm:presLayoutVars>
          <dgm:chMax val="4"/>
        </dgm:presLayoutVars>
      </dgm:prSet>
      <dgm:spPr/>
      <dgm:t>
        <a:bodyPr/>
        <a:lstStyle/>
        <a:p>
          <a:endParaRPr lang="en-US"/>
        </a:p>
      </dgm:t>
    </dgm:pt>
    <dgm:pt modelId="{6DD93016-F4FD-4857-A8D4-6D64EA6952F8}" type="pres">
      <dgm:prSet presAssocID="{EEC58365-FDDD-4620-A444-2BD0769D3DEA}" presName="childrenComposite" presStyleCnt="0"/>
      <dgm:spPr/>
    </dgm:pt>
    <dgm:pt modelId="{A6F5F2EC-D35F-4A49-A38C-2C858452CB92}" type="pres">
      <dgm:prSet presAssocID="{EEC58365-FDDD-4620-A444-2BD0769D3DEA}" presName="dummyMaxCanvas_ChildArea" presStyleCnt="0"/>
      <dgm:spPr/>
    </dgm:pt>
    <dgm:pt modelId="{AC2C8C60-1B83-4A55-92A7-D9F8831E1F13}" type="pres">
      <dgm:prSet presAssocID="{EEC58365-FDDD-4620-A444-2BD0769D3DEA}" presName="fulcrum" presStyleLbl="alignAccFollowNode1" presStyleIdx="2" presStyleCnt="4"/>
      <dgm:spPr>
        <a:solidFill>
          <a:schemeClr val="bg1">
            <a:lumMod val="50000"/>
          </a:schemeClr>
        </a:solidFill>
      </dgm:spPr>
      <dgm:t>
        <a:bodyPr/>
        <a:lstStyle/>
        <a:p>
          <a:endParaRPr lang="en-US"/>
        </a:p>
      </dgm:t>
    </dgm:pt>
    <dgm:pt modelId="{EB88CE17-5EDD-4658-99F6-2AE3E0F19C83}" type="pres">
      <dgm:prSet presAssocID="{EEC58365-FDDD-4620-A444-2BD0769D3DEA}" presName="balance_44" presStyleLbl="alignAccFollowNode1" presStyleIdx="3" presStyleCnt="4">
        <dgm:presLayoutVars>
          <dgm:bulletEnabled val="1"/>
        </dgm:presLayoutVars>
      </dgm:prSet>
      <dgm:spPr>
        <a:solidFill>
          <a:schemeClr val="bg1">
            <a:lumMod val="50000"/>
          </a:schemeClr>
        </a:solidFill>
      </dgm:spPr>
      <dgm:t>
        <a:bodyPr/>
        <a:lstStyle/>
        <a:p>
          <a:endParaRPr lang="en-US"/>
        </a:p>
      </dgm:t>
    </dgm:pt>
    <dgm:pt modelId="{4A9A4281-D137-44D0-A92F-552AAEA2068C}" type="pres">
      <dgm:prSet presAssocID="{EEC58365-FDDD-4620-A444-2BD0769D3DEA}" presName="right_44_1" presStyleLbl="node1" presStyleIdx="0" presStyleCnt="8" custScaleX="130749">
        <dgm:presLayoutVars>
          <dgm:bulletEnabled val="1"/>
        </dgm:presLayoutVars>
      </dgm:prSet>
      <dgm:spPr/>
      <dgm:t>
        <a:bodyPr/>
        <a:lstStyle/>
        <a:p>
          <a:endParaRPr lang="en-AU"/>
        </a:p>
      </dgm:t>
    </dgm:pt>
    <dgm:pt modelId="{77D672A4-C88A-4E48-8670-6748EEF6B9A3}" type="pres">
      <dgm:prSet presAssocID="{EEC58365-FDDD-4620-A444-2BD0769D3DEA}" presName="right_44_2" presStyleLbl="node1" presStyleIdx="1" presStyleCnt="8" custScaleX="130749">
        <dgm:presLayoutVars>
          <dgm:bulletEnabled val="1"/>
        </dgm:presLayoutVars>
      </dgm:prSet>
      <dgm:spPr/>
      <dgm:t>
        <a:bodyPr/>
        <a:lstStyle/>
        <a:p>
          <a:endParaRPr lang="en-US"/>
        </a:p>
      </dgm:t>
    </dgm:pt>
    <dgm:pt modelId="{88BCCB7A-2DE7-4DD3-A467-45DF626E077A}" type="pres">
      <dgm:prSet presAssocID="{EEC58365-FDDD-4620-A444-2BD0769D3DEA}" presName="right_44_3" presStyleLbl="node1" presStyleIdx="2" presStyleCnt="8" custScaleX="130749" custScaleY="82167" custLinFactNeighborX="149" custLinFactNeighborY="11659">
        <dgm:presLayoutVars>
          <dgm:bulletEnabled val="1"/>
        </dgm:presLayoutVars>
      </dgm:prSet>
      <dgm:spPr/>
      <dgm:t>
        <a:bodyPr/>
        <a:lstStyle/>
        <a:p>
          <a:endParaRPr lang="en-US"/>
        </a:p>
      </dgm:t>
    </dgm:pt>
    <dgm:pt modelId="{13B48C07-9456-4424-B29A-B9CB3CDEFD5A}" type="pres">
      <dgm:prSet presAssocID="{EEC58365-FDDD-4620-A444-2BD0769D3DEA}" presName="right_44_4" presStyleLbl="node1" presStyleIdx="3" presStyleCnt="8" custScaleX="130749" custScaleY="137313" custLinFactNeighborX="149" custLinFactNeighborY="9065">
        <dgm:presLayoutVars>
          <dgm:bulletEnabled val="1"/>
        </dgm:presLayoutVars>
      </dgm:prSet>
      <dgm:spPr/>
      <dgm:t>
        <a:bodyPr/>
        <a:lstStyle/>
        <a:p>
          <a:endParaRPr lang="en-AU"/>
        </a:p>
      </dgm:t>
    </dgm:pt>
    <dgm:pt modelId="{717BAF71-FAF2-4CF7-AE67-15CBBF2CE0C0}" type="pres">
      <dgm:prSet presAssocID="{EEC58365-FDDD-4620-A444-2BD0769D3DEA}" presName="left_44_1" presStyleLbl="node1" presStyleIdx="4" presStyleCnt="8" custScaleX="127805">
        <dgm:presLayoutVars>
          <dgm:bulletEnabled val="1"/>
        </dgm:presLayoutVars>
      </dgm:prSet>
      <dgm:spPr/>
      <dgm:t>
        <a:bodyPr/>
        <a:lstStyle/>
        <a:p>
          <a:endParaRPr lang="en-US"/>
        </a:p>
      </dgm:t>
    </dgm:pt>
    <dgm:pt modelId="{59D39789-D9C8-4F5F-A821-CF2D4B029E48}" type="pres">
      <dgm:prSet presAssocID="{EEC58365-FDDD-4620-A444-2BD0769D3DEA}" presName="left_44_2" presStyleLbl="node1" presStyleIdx="5" presStyleCnt="8" custScaleX="127805">
        <dgm:presLayoutVars>
          <dgm:bulletEnabled val="1"/>
        </dgm:presLayoutVars>
      </dgm:prSet>
      <dgm:spPr/>
      <dgm:t>
        <a:bodyPr/>
        <a:lstStyle/>
        <a:p>
          <a:endParaRPr lang="en-US"/>
        </a:p>
      </dgm:t>
    </dgm:pt>
    <dgm:pt modelId="{D9870D03-D4A3-42D1-A971-C49005978CFD}" type="pres">
      <dgm:prSet presAssocID="{EEC58365-FDDD-4620-A444-2BD0769D3DEA}" presName="left_44_3" presStyleLbl="node1" presStyleIdx="6" presStyleCnt="8" custScaleX="127805" custLinFactNeighborX="613" custLinFactNeighborY="-751">
        <dgm:presLayoutVars>
          <dgm:bulletEnabled val="1"/>
        </dgm:presLayoutVars>
      </dgm:prSet>
      <dgm:spPr/>
      <dgm:t>
        <a:bodyPr/>
        <a:lstStyle/>
        <a:p>
          <a:endParaRPr lang="en-US"/>
        </a:p>
      </dgm:t>
    </dgm:pt>
    <dgm:pt modelId="{11951DC1-8668-4A13-AF26-9BB5923AC2FE}" type="pres">
      <dgm:prSet presAssocID="{EEC58365-FDDD-4620-A444-2BD0769D3DEA}" presName="left_44_4" presStyleLbl="node1" presStyleIdx="7" presStyleCnt="8" custScaleX="127805" custLinFactNeighborX="-516" custLinFactNeighborY="2068">
        <dgm:presLayoutVars>
          <dgm:bulletEnabled val="1"/>
        </dgm:presLayoutVars>
      </dgm:prSet>
      <dgm:spPr/>
      <dgm:t>
        <a:bodyPr/>
        <a:lstStyle/>
        <a:p>
          <a:endParaRPr lang="en-US"/>
        </a:p>
      </dgm:t>
    </dgm:pt>
  </dgm:ptLst>
  <dgm:cxnLst>
    <dgm:cxn modelId="{0D9E68EF-9C54-46AF-A3E6-047BAE54BAFF}" type="presOf" srcId="{47B35664-E492-49CF-9968-0D6901AC8552}" destId="{4C14A914-8ECB-47A5-936A-424A79A392AE}" srcOrd="0" destOrd="0" presId="urn:microsoft.com/office/officeart/2005/8/layout/balance1"/>
    <dgm:cxn modelId="{8907340B-3EDE-4D30-9323-2AFB0F73D67D}" type="presOf" srcId="{FB1571BE-AF94-4BF2-92D6-0C8A4445DE5F}" destId="{77D672A4-C88A-4E48-8670-6748EEF6B9A3}" srcOrd="0" destOrd="0" presId="urn:microsoft.com/office/officeart/2005/8/layout/balance1"/>
    <dgm:cxn modelId="{0ADA3EC1-7171-42A4-9EA6-937A1B5696F3}" type="presOf" srcId="{8FC0C1D2-69EC-4C44-B89A-D9F90AEDA306}" destId="{88BCCB7A-2DE7-4DD3-A467-45DF626E077A}" srcOrd="0" destOrd="0" presId="urn:microsoft.com/office/officeart/2005/8/layout/balance1"/>
    <dgm:cxn modelId="{2893F489-AE09-4006-93C6-232CCA2115D0}" srcId="{47B35664-E492-49CF-9968-0D6901AC8552}" destId="{535FF95F-0132-4654-8A24-FD229B5D6057}" srcOrd="0" destOrd="0" parTransId="{92DC332F-A004-45F4-B5D0-AE580E661244}" sibTransId="{E725869F-F5B9-445B-A94F-6D42C826EB0A}"/>
    <dgm:cxn modelId="{D93393F4-1804-4231-AD1E-D8D06775A612}" type="presOf" srcId="{527EB3DB-1C6D-4F4F-8462-B9F3F5E6E93B}" destId="{13B48C07-9456-4424-B29A-B9CB3CDEFD5A}" srcOrd="0" destOrd="0" presId="urn:microsoft.com/office/officeart/2005/8/layout/balance1"/>
    <dgm:cxn modelId="{13EFAA3F-D289-4BAE-811A-EB26C99AC6BC}" srcId="{EEC58365-FDDD-4620-A444-2BD0769D3DEA}" destId="{03B2914D-2DE9-4D6A-992E-491247B3D40C}" srcOrd="2" destOrd="0" parTransId="{102A399D-EE32-4006-8558-F03C879394FF}" sibTransId="{122CDDCF-2037-4D03-A602-4A067D6F6E0A}"/>
    <dgm:cxn modelId="{9527DDC9-3393-4F17-8EE9-94FB777B760F}" type="presOf" srcId="{535FF95F-0132-4654-8A24-FD229B5D6057}" destId="{717BAF71-FAF2-4CF7-AE67-15CBBF2CE0C0}" srcOrd="0" destOrd="0" presId="urn:microsoft.com/office/officeart/2005/8/layout/balance1"/>
    <dgm:cxn modelId="{FF52E19B-3935-48E1-9E9D-7D31ED5E1A6B}" type="presOf" srcId="{14DF7354-2740-41FB-B853-EC2ADC5A5179}" destId="{11951DC1-8668-4A13-AF26-9BB5923AC2FE}" srcOrd="0" destOrd="0" presId="urn:microsoft.com/office/officeart/2005/8/layout/balance1"/>
    <dgm:cxn modelId="{6D50D68B-26B2-4FE6-9F4B-3A3696CCC09D}" type="presOf" srcId="{9C09EAF1-F061-4381-B3A3-E97646038B10}" destId="{D9870D03-D4A3-42D1-A971-C49005978CFD}" srcOrd="0" destOrd="0" presId="urn:microsoft.com/office/officeart/2005/8/layout/balance1"/>
    <dgm:cxn modelId="{20AA2CC8-169A-4201-AEB6-98B24A68B398}" srcId="{47B35664-E492-49CF-9968-0D6901AC8552}" destId="{9C09EAF1-F061-4381-B3A3-E97646038B10}" srcOrd="2" destOrd="0" parTransId="{BB3CBD76-670A-4C1D-A409-3A9D611ED597}" sibTransId="{199BC0E5-64AA-4D64-BAAB-EFC7C73CC474}"/>
    <dgm:cxn modelId="{17DD843A-0A5C-4824-B2EA-140218D32963}" type="presOf" srcId="{BB0E739D-FA27-4945-A853-6643765888EC}" destId="{4A9A4281-D137-44D0-A92F-552AAEA2068C}" srcOrd="0" destOrd="0" presId="urn:microsoft.com/office/officeart/2005/8/layout/balance1"/>
    <dgm:cxn modelId="{443C07D2-EF32-4D01-8CF0-A97659EA2880}" type="presOf" srcId="{EEC58365-FDDD-4620-A444-2BD0769D3DEA}" destId="{DBD3A273-34FF-4557-A1FC-AA21ADBED5A3}" srcOrd="0" destOrd="0" presId="urn:microsoft.com/office/officeart/2005/8/layout/balance1"/>
    <dgm:cxn modelId="{DF8AAC88-22A7-4EF4-A7DB-102790F06CAE}" type="presOf" srcId="{854E27D0-4AAA-483D-99EC-9F3772FD855B}" destId="{59D39789-D9C8-4F5F-A821-CF2D4B029E48}" srcOrd="0" destOrd="0" presId="urn:microsoft.com/office/officeart/2005/8/layout/balance1"/>
    <dgm:cxn modelId="{11E0C3FE-6574-4F83-AFAC-84F2CFF7F790}" srcId="{EEC58365-FDDD-4620-A444-2BD0769D3DEA}" destId="{47B35664-E492-49CF-9968-0D6901AC8552}" srcOrd="0" destOrd="0" parTransId="{CD2BD08D-F0F8-4BB0-8AEB-B66D6A74387E}" sibTransId="{E4A42E4E-1E6B-4BD5-9A3D-DAA4A0E667BC}"/>
    <dgm:cxn modelId="{85E5F6BF-D2F9-4A3D-AC54-51A8E492AB0E}" srcId="{3CCAEE0C-5147-48D4-8DB1-FDECD59847BD}" destId="{FB1571BE-AF94-4BF2-92D6-0C8A4445DE5F}" srcOrd="1" destOrd="0" parTransId="{A416C863-43BF-4387-B8B7-7D758ACB48A5}" sibTransId="{0989EDDB-2211-47FF-86BA-0D0D090EE0FB}"/>
    <dgm:cxn modelId="{086413F2-BDEE-420A-A2E4-B8E6EF767A04}" srcId="{3CCAEE0C-5147-48D4-8DB1-FDECD59847BD}" destId="{BB0E739D-FA27-4945-A853-6643765888EC}" srcOrd="0" destOrd="0" parTransId="{42F0EB9B-DC47-4B86-80B6-22399DDABD37}" sibTransId="{2B41C241-58A8-4BE9-ADAE-1EFFBE5BF45D}"/>
    <dgm:cxn modelId="{EA9C7F17-5B35-42BA-B1CA-38F32F84AA30}" srcId="{3CCAEE0C-5147-48D4-8DB1-FDECD59847BD}" destId="{527EB3DB-1C6D-4F4F-8462-B9F3F5E6E93B}" srcOrd="3" destOrd="0" parTransId="{4B96021C-9EAC-49AA-BA5E-02C2103C25CF}" sibTransId="{62976845-7D9B-4498-8B0E-07C185D9BDB6}"/>
    <dgm:cxn modelId="{BF0F554C-8EA9-4A0C-8F72-2CE236B25D16}" type="presOf" srcId="{3CCAEE0C-5147-48D4-8DB1-FDECD59847BD}" destId="{F1BD7011-6989-4854-910E-E9B44C65CD77}" srcOrd="0" destOrd="0" presId="urn:microsoft.com/office/officeart/2005/8/layout/balance1"/>
    <dgm:cxn modelId="{BB75A104-C962-47CD-A95A-DD030D9D0112}" srcId="{47B35664-E492-49CF-9968-0D6901AC8552}" destId="{14DF7354-2740-41FB-B853-EC2ADC5A5179}" srcOrd="3" destOrd="0" parTransId="{73C7508C-CF41-4D94-9429-A25517CBE1BE}" sibTransId="{7F050354-83E1-443C-93DF-617B085C90B2}"/>
    <dgm:cxn modelId="{676E0E14-BBFA-4CF7-BBC4-9A85F51914D8}" srcId="{EEC58365-FDDD-4620-A444-2BD0769D3DEA}" destId="{3CCAEE0C-5147-48D4-8DB1-FDECD59847BD}" srcOrd="1" destOrd="0" parTransId="{58AA745C-611E-466C-82DE-6FD456146286}" sibTransId="{0437ACA3-8A89-49A5-8539-133E64ED5598}"/>
    <dgm:cxn modelId="{8293DE75-BDE7-4189-8832-FC2284499BEE}" srcId="{47B35664-E492-49CF-9968-0D6901AC8552}" destId="{854E27D0-4AAA-483D-99EC-9F3772FD855B}" srcOrd="1" destOrd="0" parTransId="{916FFD70-6DCE-40F4-B99C-8189D215B691}" sibTransId="{614D41E2-4841-47FF-AE80-3974F0FAD3DB}"/>
    <dgm:cxn modelId="{6E83E1C9-320D-4B81-A6CC-F3C75993C111}" srcId="{3CCAEE0C-5147-48D4-8DB1-FDECD59847BD}" destId="{8FC0C1D2-69EC-4C44-B89A-D9F90AEDA306}" srcOrd="2" destOrd="0" parTransId="{2F7D13EB-61A5-4DE6-9501-0FDEE19B15F3}" sibTransId="{11170451-4A59-48AA-B158-D9223B470FBE}"/>
    <dgm:cxn modelId="{F58EBE31-3A14-4DF1-A05D-FADCE906FCB1}" type="presParOf" srcId="{DBD3A273-34FF-4557-A1FC-AA21ADBED5A3}" destId="{7EA436C9-EAF0-4BAA-8271-A1BCC02B9D74}" srcOrd="0" destOrd="0" presId="urn:microsoft.com/office/officeart/2005/8/layout/balance1"/>
    <dgm:cxn modelId="{E8B72D96-28E9-4EDA-B13D-D392B2A5F26A}" type="presParOf" srcId="{DBD3A273-34FF-4557-A1FC-AA21ADBED5A3}" destId="{5B30BD59-DAD3-4EB9-B48D-1854DCD3CF80}" srcOrd="1" destOrd="0" presId="urn:microsoft.com/office/officeart/2005/8/layout/balance1"/>
    <dgm:cxn modelId="{DD5BBAF2-3E0E-47EE-A9A8-221218D153BC}" type="presParOf" srcId="{5B30BD59-DAD3-4EB9-B48D-1854DCD3CF80}" destId="{4C14A914-8ECB-47A5-936A-424A79A392AE}" srcOrd="0" destOrd="0" presId="urn:microsoft.com/office/officeart/2005/8/layout/balance1"/>
    <dgm:cxn modelId="{EDF9E439-89FF-40A2-B927-038A09514F6B}" type="presParOf" srcId="{5B30BD59-DAD3-4EB9-B48D-1854DCD3CF80}" destId="{F1BD7011-6989-4854-910E-E9B44C65CD77}" srcOrd="1" destOrd="0" presId="urn:microsoft.com/office/officeart/2005/8/layout/balance1"/>
    <dgm:cxn modelId="{060A8400-B796-40DB-8B2B-124DFFC29C35}" type="presParOf" srcId="{DBD3A273-34FF-4557-A1FC-AA21ADBED5A3}" destId="{6DD93016-F4FD-4857-A8D4-6D64EA6952F8}" srcOrd="2" destOrd="0" presId="urn:microsoft.com/office/officeart/2005/8/layout/balance1"/>
    <dgm:cxn modelId="{D428A7A6-0E9F-4E13-959B-9DFF75B0327C}" type="presParOf" srcId="{6DD93016-F4FD-4857-A8D4-6D64EA6952F8}" destId="{A6F5F2EC-D35F-4A49-A38C-2C858452CB92}" srcOrd="0" destOrd="0" presId="urn:microsoft.com/office/officeart/2005/8/layout/balance1"/>
    <dgm:cxn modelId="{DB415B50-20FB-44C3-8CF1-8B40884BF5F0}" type="presParOf" srcId="{6DD93016-F4FD-4857-A8D4-6D64EA6952F8}" destId="{AC2C8C60-1B83-4A55-92A7-D9F8831E1F13}" srcOrd="1" destOrd="0" presId="urn:microsoft.com/office/officeart/2005/8/layout/balance1"/>
    <dgm:cxn modelId="{745C2ADB-2A68-4CE1-8F9C-DB481B43185F}" type="presParOf" srcId="{6DD93016-F4FD-4857-A8D4-6D64EA6952F8}" destId="{EB88CE17-5EDD-4658-99F6-2AE3E0F19C83}" srcOrd="2" destOrd="0" presId="urn:microsoft.com/office/officeart/2005/8/layout/balance1"/>
    <dgm:cxn modelId="{3778971C-E22E-4C02-B924-F2EDC18CFEF9}" type="presParOf" srcId="{6DD93016-F4FD-4857-A8D4-6D64EA6952F8}" destId="{4A9A4281-D137-44D0-A92F-552AAEA2068C}" srcOrd="3" destOrd="0" presId="urn:microsoft.com/office/officeart/2005/8/layout/balance1"/>
    <dgm:cxn modelId="{D5760E7B-2D31-4C31-AAF7-D51457367CF2}" type="presParOf" srcId="{6DD93016-F4FD-4857-A8D4-6D64EA6952F8}" destId="{77D672A4-C88A-4E48-8670-6748EEF6B9A3}" srcOrd="4" destOrd="0" presId="urn:microsoft.com/office/officeart/2005/8/layout/balance1"/>
    <dgm:cxn modelId="{9BCB69CC-92CC-44C0-9FE4-7ADD343CE08E}" type="presParOf" srcId="{6DD93016-F4FD-4857-A8D4-6D64EA6952F8}" destId="{88BCCB7A-2DE7-4DD3-A467-45DF626E077A}" srcOrd="5" destOrd="0" presId="urn:microsoft.com/office/officeart/2005/8/layout/balance1"/>
    <dgm:cxn modelId="{72BD2239-7B4E-498F-8DE1-FB3C42B34FCB}" type="presParOf" srcId="{6DD93016-F4FD-4857-A8D4-6D64EA6952F8}" destId="{13B48C07-9456-4424-B29A-B9CB3CDEFD5A}" srcOrd="6" destOrd="0" presId="urn:microsoft.com/office/officeart/2005/8/layout/balance1"/>
    <dgm:cxn modelId="{51325484-30DB-4305-A938-09C533B009C0}" type="presParOf" srcId="{6DD93016-F4FD-4857-A8D4-6D64EA6952F8}" destId="{717BAF71-FAF2-4CF7-AE67-15CBBF2CE0C0}" srcOrd="7" destOrd="0" presId="urn:microsoft.com/office/officeart/2005/8/layout/balance1"/>
    <dgm:cxn modelId="{AF2F9562-2439-4726-B6EA-5E094FB780B0}" type="presParOf" srcId="{6DD93016-F4FD-4857-A8D4-6D64EA6952F8}" destId="{59D39789-D9C8-4F5F-A821-CF2D4B029E48}" srcOrd="8" destOrd="0" presId="urn:microsoft.com/office/officeart/2005/8/layout/balance1"/>
    <dgm:cxn modelId="{36CABE5B-E777-4CBE-A38F-944421E3B462}" type="presParOf" srcId="{6DD93016-F4FD-4857-A8D4-6D64EA6952F8}" destId="{D9870D03-D4A3-42D1-A971-C49005978CFD}" srcOrd="9" destOrd="0" presId="urn:microsoft.com/office/officeart/2005/8/layout/balance1"/>
    <dgm:cxn modelId="{EAEBFA41-6466-4362-BC42-89FB743DECEF}" type="presParOf" srcId="{6DD93016-F4FD-4857-A8D4-6D64EA6952F8}" destId="{11951DC1-8668-4A13-AF26-9BB5923AC2FE}"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762223-C26B-4D42-88A8-BCC744CCFD0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D1F4CCA4-5BC2-BB49-AF41-AA107324F2D4}">
      <dgm:prSet phldrT="[Text]" custT="1"/>
      <dgm:spPr>
        <a:solidFill>
          <a:srgbClr val="C92D78"/>
        </a:solidFill>
      </dgm:spPr>
      <dgm:t>
        <a:bodyPr/>
        <a:lstStyle/>
        <a:p>
          <a:pPr algn="l">
            <a:spcAft>
              <a:spcPts val="300"/>
            </a:spcAft>
          </a:pPr>
          <a:r>
            <a:rPr lang="en-US" sz="1700" b="1" dirty="0" smtClean="0">
              <a:latin typeface="Helvetica"/>
              <a:cs typeface="Helvetica"/>
            </a:rPr>
            <a:t>   1</a:t>
          </a:r>
        </a:p>
        <a:p>
          <a:pPr algn="ctr">
            <a:spcAft>
              <a:spcPts val="300"/>
            </a:spcAft>
          </a:pPr>
          <a:r>
            <a:rPr lang="en-US" sz="1600" b="1" dirty="0" smtClean="0">
              <a:latin typeface="Helvetica"/>
              <a:cs typeface="Helvetica"/>
            </a:rPr>
            <a:t>Students</a:t>
          </a:r>
        </a:p>
        <a:p>
          <a:pPr algn="ctr">
            <a:spcAft>
              <a:spcPts val="300"/>
            </a:spcAft>
          </a:pPr>
          <a:r>
            <a:rPr lang="en-US" sz="1600" b="1" dirty="0" smtClean="0">
              <a:latin typeface="Helvetica"/>
              <a:cs typeface="Helvetica"/>
            </a:rPr>
            <a:t> &amp; teachers</a:t>
          </a:r>
        </a:p>
        <a:p>
          <a:pPr algn="ctr">
            <a:spcAft>
              <a:spcPct val="35000"/>
            </a:spcAft>
          </a:pPr>
          <a:endParaRPr lang="en-US" sz="1500" dirty="0"/>
        </a:p>
      </dgm:t>
    </dgm:pt>
    <dgm:pt modelId="{2164AF75-9F28-1F49-ABD6-81BF58292ECA}" type="parTrans" cxnId="{885F341F-E448-2349-97E1-16C8EC9C989A}">
      <dgm:prSet/>
      <dgm:spPr/>
      <dgm:t>
        <a:bodyPr/>
        <a:lstStyle/>
        <a:p>
          <a:endParaRPr lang="en-US"/>
        </a:p>
      </dgm:t>
    </dgm:pt>
    <dgm:pt modelId="{2EA532DE-F350-5742-A8D3-44607DDA1652}" type="sibTrans" cxnId="{885F341F-E448-2349-97E1-16C8EC9C989A}">
      <dgm:prSet/>
      <dgm:spPr/>
      <dgm:t>
        <a:bodyPr/>
        <a:lstStyle/>
        <a:p>
          <a:endParaRPr lang="en-US"/>
        </a:p>
      </dgm:t>
    </dgm:pt>
    <dgm:pt modelId="{847A602D-7C9C-AC47-BCD4-8DA25A5FEA9E}">
      <dgm:prSet phldrT="[Text]" custT="1"/>
      <dgm:spPr>
        <a:solidFill>
          <a:srgbClr val="6CBB1D"/>
        </a:solidFill>
      </dgm:spPr>
      <dgm:t>
        <a:bodyPr/>
        <a:lstStyle/>
        <a:p>
          <a:pPr algn="l">
            <a:spcAft>
              <a:spcPts val="0"/>
            </a:spcAft>
          </a:pPr>
          <a:r>
            <a:rPr lang="en-US" sz="1700" b="1" dirty="0" smtClean="0">
              <a:latin typeface="Helvetica"/>
              <a:cs typeface="Helvetica"/>
            </a:rPr>
            <a:t>  2</a:t>
          </a:r>
        </a:p>
        <a:p>
          <a:pPr algn="ctr">
            <a:spcAft>
              <a:spcPts val="0"/>
            </a:spcAft>
          </a:pPr>
          <a:r>
            <a:rPr lang="en-US" sz="1600" b="1" dirty="0" smtClean="0">
              <a:latin typeface="Helvetica"/>
              <a:cs typeface="Helvetica"/>
            </a:rPr>
            <a:t>Students</a:t>
          </a:r>
        </a:p>
        <a:p>
          <a:pPr algn="ctr">
            <a:spcAft>
              <a:spcPts val="0"/>
            </a:spcAft>
          </a:pPr>
          <a:r>
            <a:rPr lang="en-US" sz="1600" b="1" dirty="0" smtClean="0">
              <a:latin typeface="Helvetica"/>
              <a:cs typeface="Helvetica"/>
            </a:rPr>
            <a:t>&amp; parents /</a:t>
          </a:r>
        </a:p>
        <a:p>
          <a:pPr algn="ctr">
            <a:spcAft>
              <a:spcPts val="0"/>
            </a:spcAft>
          </a:pPr>
          <a:r>
            <a:rPr lang="en-US" sz="1600" b="1" dirty="0" err="1" smtClean="0">
              <a:latin typeface="Helvetica"/>
              <a:cs typeface="Helvetica"/>
            </a:rPr>
            <a:t>carers</a:t>
          </a:r>
          <a:endParaRPr lang="en-US" sz="1600" b="1" dirty="0" smtClean="0">
            <a:latin typeface="Helvetica"/>
            <a:cs typeface="Helvetica"/>
          </a:endParaRPr>
        </a:p>
        <a:p>
          <a:pPr algn="ctr">
            <a:spcAft>
              <a:spcPct val="35000"/>
            </a:spcAft>
          </a:pPr>
          <a:endParaRPr lang="en-US" sz="1200" dirty="0"/>
        </a:p>
      </dgm:t>
    </dgm:pt>
    <dgm:pt modelId="{80FEA461-AAAA-0645-9944-25380307BB25}" type="parTrans" cxnId="{5E6A41C4-8B46-6245-8BE3-DBF19C906F9E}">
      <dgm:prSet/>
      <dgm:spPr/>
      <dgm:t>
        <a:bodyPr/>
        <a:lstStyle/>
        <a:p>
          <a:endParaRPr lang="en-US"/>
        </a:p>
      </dgm:t>
    </dgm:pt>
    <dgm:pt modelId="{B036A21C-54CE-574C-9526-A9039CEBB080}" type="sibTrans" cxnId="{5E6A41C4-8B46-6245-8BE3-DBF19C906F9E}">
      <dgm:prSet/>
      <dgm:spPr/>
      <dgm:t>
        <a:bodyPr/>
        <a:lstStyle/>
        <a:p>
          <a:endParaRPr lang="en-US"/>
        </a:p>
      </dgm:t>
    </dgm:pt>
    <dgm:pt modelId="{43369370-2B23-C047-A985-A499EA4F58A3}">
      <dgm:prSet phldrT="[Text]" custT="1"/>
      <dgm:spPr>
        <a:solidFill>
          <a:srgbClr val="D77132"/>
        </a:solidFill>
      </dgm:spPr>
      <dgm:t>
        <a:bodyPr/>
        <a:lstStyle/>
        <a:p>
          <a:pPr algn="l">
            <a:spcAft>
              <a:spcPts val="300"/>
            </a:spcAft>
          </a:pPr>
          <a:r>
            <a:rPr lang="en-US" sz="1700" b="1" dirty="0" smtClean="0">
              <a:latin typeface="Helvetica"/>
              <a:cs typeface="Helvetica"/>
            </a:rPr>
            <a:t>  3</a:t>
          </a:r>
        </a:p>
        <a:p>
          <a:pPr algn="ctr">
            <a:spcAft>
              <a:spcPts val="300"/>
            </a:spcAft>
          </a:pPr>
          <a:r>
            <a:rPr lang="en-US" sz="1600" b="1" dirty="0" smtClean="0">
              <a:latin typeface="Helvetica"/>
              <a:cs typeface="Helvetica"/>
            </a:rPr>
            <a:t>Students &amp;</a:t>
          </a:r>
        </a:p>
        <a:p>
          <a:pPr algn="ctr">
            <a:spcAft>
              <a:spcPts val="300"/>
            </a:spcAft>
          </a:pPr>
          <a:r>
            <a:rPr lang="en-US" sz="1600" b="1" dirty="0" smtClean="0">
              <a:latin typeface="Helvetica"/>
              <a:cs typeface="Helvetica"/>
            </a:rPr>
            <a:t>close friends</a:t>
          </a:r>
          <a:endParaRPr lang="en-US" sz="1600" b="1" dirty="0">
            <a:latin typeface="Helvetica"/>
            <a:cs typeface="Helvetica"/>
          </a:endParaRPr>
        </a:p>
      </dgm:t>
    </dgm:pt>
    <dgm:pt modelId="{0EDAC55A-0B82-234F-AA22-B62DA668A6CA}" type="parTrans" cxnId="{9F5B745C-1941-4E4E-BAD0-C94A994E2A19}">
      <dgm:prSet/>
      <dgm:spPr/>
      <dgm:t>
        <a:bodyPr/>
        <a:lstStyle/>
        <a:p>
          <a:endParaRPr lang="en-US"/>
        </a:p>
      </dgm:t>
    </dgm:pt>
    <dgm:pt modelId="{42AC67AE-7FA1-8746-9AD1-69938187C41E}" type="sibTrans" cxnId="{9F5B745C-1941-4E4E-BAD0-C94A994E2A19}">
      <dgm:prSet/>
      <dgm:spPr/>
      <dgm:t>
        <a:bodyPr/>
        <a:lstStyle/>
        <a:p>
          <a:endParaRPr lang="en-US"/>
        </a:p>
      </dgm:t>
    </dgm:pt>
    <dgm:pt modelId="{238941E8-224C-3A4E-92E0-EB869190E7B4}">
      <dgm:prSet phldrT="[Text]" custT="1"/>
      <dgm:spPr>
        <a:solidFill>
          <a:srgbClr val="CD5510"/>
        </a:solidFill>
      </dgm:spPr>
      <dgm:t>
        <a:bodyPr/>
        <a:lstStyle/>
        <a:p>
          <a:pPr algn="l">
            <a:spcAft>
              <a:spcPts val="300"/>
            </a:spcAft>
          </a:pPr>
          <a:r>
            <a:rPr lang="en-US" sz="1800" dirty="0" smtClean="0"/>
            <a:t>  </a:t>
          </a:r>
          <a:r>
            <a:rPr lang="en-US" sz="1800" b="1" dirty="0" smtClean="0">
              <a:latin typeface="Helvetica"/>
              <a:cs typeface="Helvetica"/>
            </a:rPr>
            <a:t>4</a:t>
          </a:r>
        </a:p>
        <a:p>
          <a:pPr algn="ctr">
            <a:spcAft>
              <a:spcPts val="300"/>
            </a:spcAft>
          </a:pPr>
          <a:r>
            <a:rPr lang="en-US" sz="1600" b="1" dirty="0" smtClean="0">
              <a:latin typeface="Helvetica"/>
              <a:cs typeface="Helvetica"/>
            </a:rPr>
            <a:t>Students &amp;</a:t>
          </a:r>
        </a:p>
        <a:p>
          <a:pPr algn="ctr">
            <a:spcAft>
              <a:spcPts val="300"/>
            </a:spcAft>
          </a:pPr>
          <a:r>
            <a:rPr lang="en-US" sz="1600" b="1" dirty="0" smtClean="0">
              <a:latin typeface="Helvetica"/>
              <a:cs typeface="Helvetica"/>
            </a:rPr>
            <a:t>home group teacher</a:t>
          </a:r>
          <a:endParaRPr lang="en-US" sz="1600" b="1" dirty="0">
            <a:latin typeface="Helvetica"/>
            <a:cs typeface="Helvetica"/>
          </a:endParaRPr>
        </a:p>
      </dgm:t>
    </dgm:pt>
    <dgm:pt modelId="{5FCC2004-E3A9-BE49-8484-32EA5B4EDC67}" type="parTrans" cxnId="{C118A906-6F79-564C-A12C-3F425B2ADB8D}">
      <dgm:prSet/>
      <dgm:spPr/>
      <dgm:t>
        <a:bodyPr/>
        <a:lstStyle/>
        <a:p>
          <a:endParaRPr lang="en-US"/>
        </a:p>
      </dgm:t>
    </dgm:pt>
    <dgm:pt modelId="{1321323A-8C5E-AA43-8B69-E4202ACD7EB8}" type="sibTrans" cxnId="{C118A906-6F79-564C-A12C-3F425B2ADB8D}">
      <dgm:prSet/>
      <dgm:spPr/>
      <dgm:t>
        <a:bodyPr/>
        <a:lstStyle/>
        <a:p>
          <a:endParaRPr lang="en-US"/>
        </a:p>
      </dgm:t>
    </dgm:pt>
    <dgm:pt modelId="{5848D875-7EC0-4E4A-82F0-C05C5239788F}">
      <dgm:prSet phldrT="[Text]" custT="1"/>
      <dgm:spPr>
        <a:solidFill>
          <a:schemeClr val="accent4">
            <a:lumMod val="60000"/>
            <a:lumOff val="40000"/>
          </a:schemeClr>
        </a:solidFill>
      </dgm:spPr>
      <dgm:t>
        <a:bodyPr/>
        <a:lstStyle/>
        <a:p>
          <a:pPr algn="l">
            <a:spcAft>
              <a:spcPts val="0"/>
            </a:spcAft>
          </a:pPr>
          <a:r>
            <a:rPr lang="en-US" sz="1700" b="1" dirty="0" smtClean="0">
              <a:latin typeface="Helvetica"/>
              <a:cs typeface="Helvetica"/>
            </a:rPr>
            <a:t>  5</a:t>
          </a:r>
        </a:p>
        <a:p>
          <a:pPr algn="ctr">
            <a:spcAft>
              <a:spcPts val="0"/>
            </a:spcAft>
          </a:pPr>
          <a:r>
            <a:rPr lang="en-US" sz="1600" b="1" dirty="0" smtClean="0">
              <a:latin typeface="Helvetica"/>
              <a:cs typeface="Helvetica"/>
            </a:rPr>
            <a:t>Teachers &amp; </a:t>
          </a:r>
        </a:p>
        <a:p>
          <a:pPr algn="ctr">
            <a:spcAft>
              <a:spcPts val="0"/>
            </a:spcAft>
          </a:pPr>
          <a:r>
            <a:rPr lang="en-US" sz="1600" b="1" dirty="0" smtClean="0">
              <a:latin typeface="Helvetica"/>
              <a:cs typeface="Helvetica"/>
            </a:rPr>
            <a:t>other teachers</a:t>
          </a:r>
          <a:endParaRPr lang="en-US" sz="1600" b="1" dirty="0">
            <a:latin typeface="Helvetica"/>
            <a:cs typeface="Helvetica"/>
          </a:endParaRPr>
        </a:p>
      </dgm:t>
    </dgm:pt>
    <dgm:pt modelId="{1A6310CA-A6D1-FC47-9AE0-97A224FB4B32}" type="parTrans" cxnId="{02CD1784-60B3-7F40-B16D-19401DE0D434}">
      <dgm:prSet/>
      <dgm:spPr/>
      <dgm:t>
        <a:bodyPr/>
        <a:lstStyle/>
        <a:p>
          <a:endParaRPr lang="en-US"/>
        </a:p>
      </dgm:t>
    </dgm:pt>
    <dgm:pt modelId="{44AF1587-FF54-5043-83EB-68DB53A3385F}" type="sibTrans" cxnId="{02CD1784-60B3-7F40-B16D-19401DE0D434}">
      <dgm:prSet/>
      <dgm:spPr/>
      <dgm:t>
        <a:bodyPr/>
        <a:lstStyle/>
        <a:p>
          <a:endParaRPr lang="en-US"/>
        </a:p>
      </dgm:t>
    </dgm:pt>
    <dgm:pt modelId="{F6072F4A-73E9-0747-B6CE-2DCAE6F651BF}">
      <dgm:prSet phldrT="[Text]" custT="1"/>
      <dgm:spPr>
        <a:solidFill>
          <a:srgbClr val="31859C"/>
        </a:solidFill>
      </dgm:spPr>
      <dgm:t>
        <a:bodyPr/>
        <a:lstStyle/>
        <a:p>
          <a:pPr algn="l">
            <a:spcAft>
              <a:spcPts val="300"/>
            </a:spcAft>
          </a:pPr>
          <a:r>
            <a:rPr lang="en-US" sz="1700" b="1" dirty="0" smtClean="0">
              <a:latin typeface="Helvetica"/>
              <a:cs typeface="Helvetica"/>
            </a:rPr>
            <a:t>  6</a:t>
          </a:r>
        </a:p>
        <a:p>
          <a:pPr algn="ctr">
            <a:spcAft>
              <a:spcPts val="300"/>
            </a:spcAft>
          </a:pPr>
          <a:r>
            <a:rPr lang="en-US" sz="1600" b="1" dirty="0" smtClean="0">
              <a:latin typeface="Helvetica"/>
              <a:cs typeface="Helvetica"/>
            </a:rPr>
            <a:t>Parents &amp;</a:t>
          </a:r>
        </a:p>
        <a:p>
          <a:pPr algn="ctr">
            <a:spcAft>
              <a:spcPts val="300"/>
            </a:spcAft>
          </a:pPr>
          <a:r>
            <a:rPr lang="en-US" sz="1600" b="1" dirty="0" smtClean="0">
              <a:latin typeface="Helvetica"/>
              <a:cs typeface="Helvetica"/>
            </a:rPr>
            <a:t>teachers</a:t>
          </a:r>
          <a:endParaRPr lang="en-US" sz="1600" b="1" dirty="0">
            <a:latin typeface="Helvetica"/>
            <a:cs typeface="Helvetica"/>
          </a:endParaRPr>
        </a:p>
      </dgm:t>
    </dgm:pt>
    <dgm:pt modelId="{3F887CFA-95BD-5641-B02E-31C9F07AB0C2}" type="parTrans" cxnId="{CEF28662-E68E-0745-90DE-BE3F914705F9}">
      <dgm:prSet/>
      <dgm:spPr/>
      <dgm:t>
        <a:bodyPr/>
        <a:lstStyle/>
        <a:p>
          <a:endParaRPr lang="en-US"/>
        </a:p>
      </dgm:t>
    </dgm:pt>
    <dgm:pt modelId="{63341C7A-5492-4A4D-894A-B8AD1AF8B547}" type="sibTrans" cxnId="{CEF28662-E68E-0745-90DE-BE3F914705F9}">
      <dgm:prSet/>
      <dgm:spPr/>
      <dgm:t>
        <a:bodyPr/>
        <a:lstStyle/>
        <a:p>
          <a:endParaRPr lang="en-US"/>
        </a:p>
      </dgm:t>
    </dgm:pt>
    <dgm:pt modelId="{09483094-FB54-594E-A5C8-C856A95E128F}">
      <dgm:prSet phldrT="[Text]" custT="1"/>
      <dgm:spPr>
        <a:solidFill>
          <a:srgbClr val="D59C32"/>
        </a:solidFill>
      </dgm:spPr>
      <dgm:t>
        <a:bodyPr/>
        <a:lstStyle/>
        <a:p>
          <a:pPr algn="l">
            <a:spcAft>
              <a:spcPts val="300"/>
            </a:spcAft>
          </a:pPr>
          <a:r>
            <a:rPr lang="en-US" sz="1700" b="1" dirty="0" smtClean="0">
              <a:latin typeface="Helvetica"/>
              <a:cs typeface="Helvetica"/>
            </a:rPr>
            <a:t>  7</a:t>
          </a:r>
        </a:p>
        <a:p>
          <a:pPr algn="ctr">
            <a:spcAft>
              <a:spcPts val="300"/>
            </a:spcAft>
          </a:pPr>
          <a:r>
            <a:rPr lang="en-US" sz="1600" b="1" dirty="0" smtClean="0">
              <a:latin typeface="Helvetica"/>
              <a:cs typeface="Helvetica"/>
            </a:rPr>
            <a:t>Students &amp; </a:t>
          </a:r>
          <a:r>
            <a:rPr lang="en-US" sz="1600" b="1" dirty="0" err="1" smtClean="0">
              <a:latin typeface="Helvetica"/>
              <a:cs typeface="Helvetica"/>
            </a:rPr>
            <a:t>counsellors</a:t>
          </a:r>
          <a:endParaRPr lang="en-US" sz="1600" b="1" dirty="0" smtClean="0">
            <a:latin typeface="Helvetica"/>
            <a:cs typeface="Helvetica"/>
          </a:endParaRPr>
        </a:p>
      </dgm:t>
    </dgm:pt>
    <dgm:pt modelId="{4D42C7D3-65BE-0C46-BF28-55FEDB10BDAC}" type="parTrans" cxnId="{EE9B66CD-0399-2346-AC31-4A5BF3D1EBB6}">
      <dgm:prSet/>
      <dgm:spPr/>
      <dgm:t>
        <a:bodyPr/>
        <a:lstStyle/>
        <a:p>
          <a:endParaRPr lang="en-US"/>
        </a:p>
      </dgm:t>
    </dgm:pt>
    <dgm:pt modelId="{97836637-3E5C-764E-A208-4AA7341BCA15}" type="sibTrans" cxnId="{EE9B66CD-0399-2346-AC31-4A5BF3D1EBB6}">
      <dgm:prSet/>
      <dgm:spPr/>
      <dgm:t>
        <a:bodyPr/>
        <a:lstStyle/>
        <a:p>
          <a:endParaRPr lang="en-US"/>
        </a:p>
      </dgm:t>
    </dgm:pt>
    <dgm:pt modelId="{89219CB6-6427-594B-BD42-73D11206DCB6}">
      <dgm:prSet phldrT="[Text]" custT="1"/>
      <dgm:spPr>
        <a:solidFill>
          <a:srgbClr val="004B00"/>
        </a:solidFill>
      </dgm:spPr>
      <dgm:t>
        <a:bodyPr/>
        <a:lstStyle/>
        <a:p>
          <a:pPr algn="l">
            <a:spcAft>
              <a:spcPts val="300"/>
            </a:spcAft>
          </a:pPr>
          <a:r>
            <a:rPr lang="en-US" sz="1700" b="1" dirty="0" smtClean="0">
              <a:latin typeface="Helvetica"/>
              <a:cs typeface="Helvetica"/>
            </a:rPr>
            <a:t>  8</a:t>
          </a:r>
        </a:p>
        <a:p>
          <a:pPr algn="ctr">
            <a:spcAft>
              <a:spcPts val="300"/>
            </a:spcAft>
          </a:pPr>
          <a:r>
            <a:rPr lang="en-US" sz="1600" b="1" dirty="0" smtClean="0">
              <a:latin typeface="Helvetica"/>
              <a:cs typeface="Helvetica"/>
            </a:rPr>
            <a:t>Teachers &amp;</a:t>
          </a:r>
        </a:p>
        <a:p>
          <a:pPr algn="ctr">
            <a:spcAft>
              <a:spcPts val="300"/>
            </a:spcAft>
          </a:pPr>
          <a:r>
            <a:rPr lang="en-US" sz="1600" b="1" dirty="0" smtClean="0">
              <a:latin typeface="Helvetica"/>
              <a:cs typeface="Helvetica"/>
            </a:rPr>
            <a:t>Principals</a:t>
          </a:r>
        </a:p>
      </dgm:t>
    </dgm:pt>
    <dgm:pt modelId="{4CAB23FA-EC32-EF48-BD38-2AC9DAB83651}" type="parTrans" cxnId="{4958E270-1154-9A47-B913-42F2D1A3D0F5}">
      <dgm:prSet/>
      <dgm:spPr/>
      <dgm:t>
        <a:bodyPr/>
        <a:lstStyle/>
        <a:p>
          <a:endParaRPr lang="en-US"/>
        </a:p>
      </dgm:t>
    </dgm:pt>
    <dgm:pt modelId="{635D8A99-B38B-1A4F-9AE0-F1E14BCF87C2}" type="sibTrans" cxnId="{4958E270-1154-9A47-B913-42F2D1A3D0F5}">
      <dgm:prSet/>
      <dgm:spPr/>
      <dgm:t>
        <a:bodyPr/>
        <a:lstStyle/>
        <a:p>
          <a:endParaRPr lang="en-US"/>
        </a:p>
      </dgm:t>
    </dgm:pt>
    <dgm:pt modelId="{6254FE34-9555-D64D-B6A3-3BFD3F78B3FF}">
      <dgm:prSet phldrT="[Text]" custT="1"/>
      <dgm:spPr>
        <a:solidFill>
          <a:srgbClr val="661D51"/>
        </a:solidFill>
      </dgm:spPr>
      <dgm:t>
        <a:bodyPr/>
        <a:lstStyle/>
        <a:p>
          <a:pPr algn="l">
            <a:spcAft>
              <a:spcPts val="300"/>
            </a:spcAft>
          </a:pPr>
          <a:r>
            <a:rPr lang="en-US" sz="1700" b="1" dirty="0" smtClean="0">
              <a:latin typeface="Helvetica"/>
              <a:cs typeface="Helvetica"/>
            </a:rPr>
            <a:t>  9</a:t>
          </a:r>
        </a:p>
        <a:p>
          <a:pPr algn="ctr">
            <a:spcAft>
              <a:spcPts val="300"/>
            </a:spcAft>
          </a:pPr>
          <a:r>
            <a:rPr lang="en-US" sz="1600" b="1" dirty="0" smtClean="0">
              <a:latin typeface="Helvetica"/>
              <a:cs typeface="Helvetica"/>
            </a:rPr>
            <a:t>Students </a:t>
          </a:r>
        </a:p>
        <a:p>
          <a:pPr algn="ctr">
            <a:spcAft>
              <a:spcPts val="300"/>
            </a:spcAft>
          </a:pPr>
          <a:r>
            <a:rPr lang="en-US" sz="1600" b="1" dirty="0" smtClean="0">
              <a:latin typeface="Helvetica"/>
              <a:cs typeface="Helvetica"/>
            </a:rPr>
            <a:t>&amp; peers</a:t>
          </a:r>
        </a:p>
      </dgm:t>
    </dgm:pt>
    <dgm:pt modelId="{3F1800AF-DC89-BB49-9A5C-2DFB07897052}" type="parTrans" cxnId="{0E693C0C-D768-0948-A49A-92FA04CA9424}">
      <dgm:prSet/>
      <dgm:spPr/>
      <dgm:t>
        <a:bodyPr/>
        <a:lstStyle/>
        <a:p>
          <a:endParaRPr lang="en-US"/>
        </a:p>
      </dgm:t>
    </dgm:pt>
    <dgm:pt modelId="{95EE588E-07C2-C243-9ABE-A670FC41CC98}" type="sibTrans" cxnId="{0E693C0C-D768-0948-A49A-92FA04CA9424}">
      <dgm:prSet/>
      <dgm:spPr/>
      <dgm:t>
        <a:bodyPr/>
        <a:lstStyle/>
        <a:p>
          <a:endParaRPr lang="en-US"/>
        </a:p>
      </dgm:t>
    </dgm:pt>
    <dgm:pt modelId="{84B9252E-DED5-1A4D-A9D3-D81032E77D2F}">
      <dgm:prSet phldrT="[Text]" custT="1"/>
      <dgm:spPr>
        <a:solidFill>
          <a:srgbClr val="962D3D"/>
        </a:solidFill>
      </dgm:spPr>
      <dgm:t>
        <a:bodyPr/>
        <a:lstStyle/>
        <a:p>
          <a:pPr algn="l">
            <a:spcAft>
              <a:spcPts val="300"/>
            </a:spcAft>
          </a:pPr>
          <a:r>
            <a:rPr lang="en-US" sz="1700" b="1" dirty="0" smtClean="0">
              <a:latin typeface="Helvetica"/>
              <a:cs typeface="Helvetica"/>
            </a:rPr>
            <a:t>10</a:t>
          </a:r>
        </a:p>
        <a:p>
          <a:pPr algn="ctr">
            <a:spcAft>
              <a:spcPts val="300"/>
            </a:spcAft>
          </a:pPr>
          <a:r>
            <a:rPr lang="en-US" sz="1600" b="1" dirty="0" smtClean="0">
              <a:latin typeface="Helvetica"/>
              <a:cs typeface="Helvetica"/>
            </a:rPr>
            <a:t>Principals &amp; Students</a:t>
          </a:r>
        </a:p>
      </dgm:t>
    </dgm:pt>
    <dgm:pt modelId="{0C8DB877-1562-6D43-B9FA-4C0EC7D0A480}" type="parTrans" cxnId="{D2195124-07DD-1C40-8C25-57E1E6A1FF21}">
      <dgm:prSet/>
      <dgm:spPr/>
      <dgm:t>
        <a:bodyPr/>
        <a:lstStyle/>
        <a:p>
          <a:endParaRPr lang="en-US"/>
        </a:p>
      </dgm:t>
    </dgm:pt>
    <dgm:pt modelId="{D67F574B-1BC2-3E4E-AFEB-E9E271C5C761}" type="sibTrans" cxnId="{D2195124-07DD-1C40-8C25-57E1E6A1FF21}">
      <dgm:prSet/>
      <dgm:spPr/>
      <dgm:t>
        <a:bodyPr/>
        <a:lstStyle/>
        <a:p>
          <a:endParaRPr lang="en-US"/>
        </a:p>
      </dgm:t>
    </dgm:pt>
    <dgm:pt modelId="{73FA98DB-EAC7-514E-933E-6A0280DD4364}">
      <dgm:prSet phldrT="[Text]" custT="1"/>
      <dgm:spPr>
        <a:solidFill>
          <a:srgbClr val="4EA2D5"/>
        </a:solidFill>
      </dgm:spPr>
      <dgm:t>
        <a:bodyPr/>
        <a:lstStyle/>
        <a:p>
          <a:pPr algn="l">
            <a:spcAft>
              <a:spcPts val="0"/>
            </a:spcAft>
          </a:pPr>
          <a:r>
            <a:rPr lang="en-US" sz="1700" b="1" dirty="0" smtClean="0">
              <a:latin typeface="Helvetica"/>
              <a:cs typeface="Helvetica"/>
            </a:rPr>
            <a:t>  11</a:t>
          </a:r>
        </a:p>
        <a:p>
          <a:pPr algn="ctr">
            <a:spcAft>
              <a:spcPts val="0"/>
            </a:spcAft>
          </a:pPr>
          <a:r>
            <a:rPr lang="en-US" sz="1600" b="1" dirty="0" smtClean="0">
              <a:latin typeface="Helvetica"/>
              <a:cs typeface="Helvetica"/>
            </a:rPr>
            <a:t>Students &amp;</a:t>
          </a:r>
        </a:p>
        <a:p>
          <a:pPr algn="ctr">
            <a:spcAft>
              <a:spcPts val="0"/>
            </a:spcAft>
          </a:pPr>
          <a:r>
            <a:rPr lang="en-US" sz="1600" b="1" dirty="0" smtClean="0">
              <a:latin typeface="Helvetica"/>
              <a:cs typeface="Helvetica"/>
            </a:rPr>
            <a:t>Non-teaching staff</a:t>
          </a:r>
        </a:p>
      </dgm:t>
    </dgm:pt>
    <dgm:pt modelId="{2AFDE6DA-A8E0-7746-805B-AC58360E65FC}" type="parTrans" cxnId="{457308ED-8FA7-7749-9532-C0545ED0B23B}">
      <dgm:prSet/>
      <dgm:spPr/>
      <dgm:t>
        <a:bodyPr/>
        <a:lstStyle/>
        <a:p>
          <a:endParaRPr lang="en-US"/>
        </a:p>
      </dgm:t>
    </dgm:pt>
    <dgm:pt modelId="{5C05F496-7F3B-734C-9A1D-6136D0F76803}" type="sibTrans" cxnId="{457308ED-8FA7-7749-9532-C0545ED0B23B}">
      <dgm:prSet/>
      <dgm:spPr/>
      <dgm:t>
        <a:bodyPr/>
        <a:lstStyle/>
        <a:p>
          <a:endParaRPr lang="en-US"/>
        </a:p>
      </dgm:t>
    </dgm:pt>
    <dgm:pt modelId="{2BC2E8AB-AD83-E64A-AE8F-690D944278F8}" type="pres">
      <dgm:prSet presAssocID="{A9762223-C26B-4D42-88A8-BCC744CCFD09}" presName="diagram" presStyleCnt="0">
        <dgm:presLayoutVars>
          <dgm:dir/>
          <dgm:resizeHandles val="exact"/>
        </dgm:presLayoutVars>
      </dgm:prSet>
      <dgm:spPr/>
      <dgm:t>
        <a:bodyPr/>
        <a:lstStyle/>
        <a:p>
          <a:endParaRPr lang="en-US"/>
        </a:p>
      </dgm:t>
    </dgm:pt>
    <dgm:pt modelId="{397C5F51-25ED-A544-96A3-CE147F1AA060}" type="pres">
      <dgm:prSet presAssocID="{D1F4CCA4-5BC2-BB49-AF41-AA107324F2D4}" presName="node" presStyleLbl="node1" presStyleIdx="0" presStyleCnt="11">
        <dgm:presLayoutVars>
          <dgm:bulletEnabled val="1"/>
        </dgm:presLayoutVars>
      </dgm:prSet>
      <dgm:spPr/>
      <dgm:t>
        <a:bodyPr/>
        <a:lstStyle/>
        <a:p>
          <a:endParaRPr lang="en-US"/>
        </a:p>
      </dgm:t>
    </dgm:pt>
    <dgm:pt modelId="{E4A119ED-1C43-0647-84FA-07CEF9C88BF7}" type="pres">
      <dgm:prSet presAssocID="{2EA532DE-F350-5742-A8D3-44607DDA1652}" presName="sibTrans" presStyleCnt="0"/>
      <dgm:spPr/>
    </dgm:pt>
    <dgm:pt modelId="{F8FEBA0A-34E9-264F-BE29-1BDFCDF675C8}" type="pres">
      <dgm:prSet presAssocID="{847A602D-7C9C-AC47-BCD4-8DA25A5FEA9E}" presName="node" presStyleLbl="node1" presStyleIdx="1" presStyleCnt="11">
        <dgm:presLayoutVars>
          <dgm:bulletEnabled val="1"/>
        </dgm:presLayoutVars>
      </dgm:prSet>
      <dgm:spPr/>
      <dgm:t>
        <a:bodyPr/>
        <a:lstStyle/>
        <a:p>
          <a:endParaRPr lang="en-US"/>
        </a:p>
      </dgm:t>
    </dgm:pt>
    <dgm:pt modelId="{5ECF851C-6B1B-174F-A2ED-A5FE035D9E45}" type="pres">
      <dgm:prSet presAssocID="{B036A21C-54CE-574C-9526-A9039CEBB080}" presName="sibTrans" presStyleCnt="0"/>
      <dgm:spPr/>
    </dgm:pt>
    <dgm:pt modelId="{37D6C511-D888-7542-8A85-323161700276}" type="pres">
      <dgm:prSet presAssocID="{43369370-2B23-C047-A985-A499EA4F58A3}" presName="node" presStyleLbl="node1" presStyleIdx="2" presStyleCnt="11">
        <dgm:presLayoutVars>
          <dgm:bulletEnabled val="1"/>
        </dgm:presLayoutVars>
      </dgm:prSet>
      <dgm:spPr/>
      <dgm:t>
        <a:bodyPr/>
        <a:lstStyle/>
        <a:p>
          <a:endParaRPr lang="en-US"/>
        </a:p>
      </dgm:t>
    </dgm:pt>
    <dgm:pt modelId="{957E7CD1-5192-874F-896E-83C3362033A0}" type="pres">
      <dgm:prSet presAssocID="{42AC67AE-7FA1-8746-9AD1-69938187C41E}" presName="sibTrans" presStyleCnt="0"/>
      <dgm:spPr/>
    </dgm:pt>
    <dgm:pt modelId="{7C51B79C-C14F-B14E-8526-FDB71E5F484C}" type="pres">
      <dgm:prSet presAssocID="{238941E8-224C-3A4E-92E0-EB869190E7B4}" presName="node" presStyleLbl="node1" presStyleIdx="3" presStyleCnt="11">
        <dgm:presLayoutVars>
          <dgm:bulletEnabled val="1"/>
        </dgm:presLayoutVars>
      </dgm:prSet>
      <dgm:spPr/>
      <dgm:t>
        <a:bodyPr/>
        <a:lstStyle/>
        <a:p>
          <a:endParaRPr lang="en-US"/>
        </a:p>
      </dgm:t>
    </dgm:pt>
    <dgm:pt modelId="{8C3E19BC-4E10-1044-AB8C-FE017107CBDE}" type="pres">
      <dgm:prSet presAssocID="{1321323A-8C5E-AA43-8B69-E4202ACD7EB8}" presName="sibTrans" presStyleCnt="0"/>
      <dgm:spPr/>
    </dgm:pt>
    <dgm:pt modelId="{CC3DB8ED-007F-CA47-824F-FE956143B205}" type="pres">
      <dgm:prSet presAssocID="{5848D875-7EC0-4E4A-82F0-C05C5239788F}" presName="node" presStyleLbl="node1" presStyleIdx="4" presStyleCnt="11">
        <dgm:presLayoutVars>
          <dgm:bulletEnabled val="1"/>
        </dgm:presLayoutVars>
      </dgm:prSet>
      <dgm:spPr/>
      <dgm:t>
        <a:bodyPr/>
        <a:lstStyle/>
        <a:p>
          <a:endParaRPr lang="en-US"/>
        </a:p>
      </dgm:t>
    </dgm:pt>
    <dgm:pt modelId="{BA21D387-705A-DB45-AEB0-4F38F5096D1C}" type="pres">
      <dgm:prSet presAssocID="{44AF1587-FF54-5043-83EB-68DB53A3385F}" presName="sibTrans" presStyleCnt="0"/>
      <dgm:spPr/>
    </dgm:pt>
    <dgm:pt modelId="{F6466111-0DB7-2E47-9959-21C89BFFF423}" type="pres">
      <dgm:prSet presAssocID="{F6072F4A-73E9-0747-B6CE-2DCAE6F651BF}" presName="node" presStyleLbl="node1" presStyleIdx="5" presStyleCnt="11">
        <dgm:presLayoutVars>
          <dgm:bulletEnabled val="1"/>
        </dgm:presLayoutVars>
      </dgm:prSet>
      <dgm:spPr/>
      <dgm:t>
        <a:bodyPr/>
        <a:lstStyle/>
        <a:p>
          <a:endParaRPr lang="en-US"/>
        </a:p>
      </dgm:t>
    </dgm:pt>
    <dgm:pt modelId="{52B9ACE0-6877-E147-9BC1-9059B829AC6D}" type="pres">
      <dgm:prSet presAssocID="{63341C7A-5492-4A4D-894A-B8AD1AF8B547}" presName="sibTrans" presStyleCnt="0"/>
      <dgm:spPr/>
    </dgm:pt>
    <dgm:pt modelId="{91F2668C-A167-CF47-977C-F62C4864DD05}" type="pres">
      <dgm:prSet presAssocID="{09483094-FB54-594E-A5C8-C856A95E128F}" presName="node" presStyleLbl="node1" presStyleIdx="6" presStyleCnt="11">
        <dgm:presLayoutVars>
          <dgm:bulletEnabled val="1"/>
        </dgm:presLayoutVars>
      </dgm:prSet>
      <dgm:spPr/>
      <dgm:t>
        <a:bodyPr/>
        <a:lstStyle/>
        <a:p>
          <a:endParaRPr lang="en-US"/>
        </a:p>
      </dgm:t>
    </dgm:pt>
    <dgm:pt modelId="{D3C2710F-4D35-3A41-B1DE-6FCFCC9A86DA}" type="pres">
      <dgm:prSet presAssocID="{97836637-3E5C-764E-A208-4AA7341BCA15}" presName="sibTrans" presStyleCnt="0"/>
      <dgm:spPr/>
    </dgm:pt>
    <dgm:pt modelId="{6E709C83-E617-3D41-BA21-B4736FCB6836}" type="pres">
      <dgm:prSet presAssocID="{89219CB6-6427-594B-BD42-73D11206DCB6}" presName="node" presStyleLbl="node1" presStyleIdx="7" presStyleCnt="11">
        <dgm:presLayoutVars>
          <dgm:bulletEnabled val="1"/>
        </dgm:presLayoutVars>
      </dgm:prSet>
      <dgm:spPr/>
      <dgm:t>
        <a:bodyPr/>
        <a:lstStyle/>
        <a:p>
          <a:endParaRPr lang="en-US"/>
        </a:p>
      </dgm:t>
    </dgm:pt>
    <dgm:pt modelId="{9AE91364-7343-FC4B-A790-D470D05A3F91}" type="pres">
      <dgm:prSet presAssocID="{635D8A99-B38B-1A4F-9AE0-F1E14BCF87C2}" presName="sibTrans" presStyleCnt="0"/>
      <dgm:spPr/>
    </dgm:pt>
    <dgm:pt modelId="{2CE6603F-2C5C-5341-A6F9-A9B1598828BF}" type="pres">
      <dgm:prSet presAssocID="{6254FE34-9555-D64D-B6A3-3BFD3F78B3FF}" presName="node" presStyleLbl="node1" presStyleIdx="8" presStyleCnt="11">
        <dgm:presLayoutVars>
          <dgm:bulletEnabled val="1"/>
        </dgm:presLayoutVars>
      </dgm:prSet>
      <dgm:spPr/>
      <dgm:t>
        <a:bodyPr/>
        <a:lstStyle/>
        <a:p>
          <a:endParaRPr lang="en-US"/>
        </a:p>
      </dgm:t>
    </dgm:pt>
    <dgm:pt modelId="{67F82724-356B-7848-BD48-41403CB4590A}" type="pres">
      <dgm:prSet presAssocID="{95EE588E-07C2-C243-9ABE-A670FC41CC98}" presName="sibTrans" presStyleCnt="0"/>
      <dgm:spPr/>
    </dgm:pt>
    <dgm:pt modelId="{5C9CDB1C-D24B-9C4A-9F7C-3AF0BEF53127}" type="pres">
      <dgm:prSet presAssocID="{84B9252E-DED5-1A4D-A9D3-D81032E77D2F}" presName="node" presStyleLbl="node1" presStyleIdx="9" presStyleCnt="11">
        <dgm:presLayoutVars>
          <dgm:bulletEnabled val="1"/>
        </dgm:presLayoutVars>
      </dgm:prSet>
      <dgm:spPr/>
      <dgm:t>
        <a:bodyPr/>
        <a:lstStyle/>
        <a:p>
          <a:endParaRPr lang="en-US"/>
        </a:p>
      </dgm:t>
    </dgm:pt>
    <dgm:pt modelId="{B0C9AE15-D81E-B949-AB9F-5EEC5BEADDA9}" type="pres">
      <dgm:prSet presAssocID="{D67F574B-1BC2-3E4E-AFEB-E9E271C5C761}" presName="sibTrans" presStyleCnt="0"/>
      <dgm:spPr/>
    </dgm:pt>
    <dgm:pt modelId="{36DF68F0-4850-EF47-A9E5-885454240839}" type="pres">
      <dgm:prSet presAssocID="{73FA98DB-EAC7-514E-933E-6A0280DD4364}" presName="node" presStyleLbl="node1" presStyleIdx="10" presStyleCnt="11">
        <dgm:presLayoutVars>
          <dgm:bulletEnabled val="1"/>
        </dgm:presLayoutVars>
      </dgm:prSet>
      <dgm:spPr/>
      <dgm:t>
        <a:bodyPr/>
        <a:lstStyle/>
        <a:p>
          <a:endParaRPr lang="en-US"/>
        </a:p>
      </dgm:t>
    </dgm:pt>
  </dgm:ptLst>
  <dgm:cxnLst>
    <dgm:cxn modelId="{CEF28662-E68E-0745-90DE-BE3F914705F9}" srcId="{A9762223-C26B-4D42-88A8-BCC744CCFD09}" destId="{F6072F4A-73E9-0747-B6CE-2DCAE6F651BF}" srcOrd="5" destOrd="0" parTransId="{3F887CFA-95BD-5641-B02E-31C9F07AB0C2}" sibTransId="{63341C7A-5492-4A4D-894A-B8AD1AF8B547}"/>
    <dgm:cxn modelId="{885F341F-E448-2349-97E1-16C8EC9C989A}" srcId="{A9762223-C26B-4D42-88A8-BCC744CCFD09}" destId="{D1F4CCA4-5BC2-BB49-AF41-AA107324F2D4}" srcOrd="0" destOrd="0" parTransId="{2164AF75-9F28-1F49-ABD6-81BF58292ECA}" sibTransId="{2EA532DE-F350-5742-A8D3-44607DDA1652}"/>
    <dgm:cxn modelId="{02CD1784-60B3-7F40-B16D-19401DE0D434}" srcId="{A9762223-C26B-4D42-88A8-BCC744CCFD09}" destId="{5848D875-7EC0-4E4A-82F0-C05C5239788F}" srcOrd="4" destOrd="0" parTransId="{1A6310CA-A6D1-FC47-9AE0-97A224FB4B32}" sibTransId="{44AF1587-FF54-5043-83EB-68DB53A3385F}"/>
    <dgm:cxn modelId="{519BDFA4-1FE0-BB4C-BB48-BD86B5604AB7}" type="presOf" srcId="{D1F4CCA4-5BC2-BB49-AF41-AA107324F2D4}" destId="{397C5F51-25ED-A544-96A3-CE147F1AA060}" srcOrd="0" destOrd="0" presId="urn:microsoft.com/office/officeart/2005/8/layout/default"/>
    <dgm:cxn modelId="{C118A906-6F79-564C-A12C-3F425B2ADB8D}" srcId="{A9762223-C26B-4D42-88A8-BCC744CCFD09}" destId="{238941E8-224C-3A4E-92E0-EB869190E7B4}" srcOrd="3" destOrd="0" parTransId="{5FCC2004-E3A9-BE49-8484-32EA5B4EDC67}" sibTransId="{1321323A-8C5E-AA43-8B69-E4202ACD7EB8}"/>
    <dgm:cxn modelId="{186FC1D3-103F-3443-99D6-A69F0051C8B1}" type="presOf" srcId="{89219CB6-6427-594B-BD42-73D11206DCB6}" destId="{6E709C83-E617-3D41-BA21-B4736FCB6836}" srcOrd="0" destOrd="0" presId="urn:microsoft.com/office/officeart/2005/8/layout/default"/>
    <dgm:cxn modelId="{EFDA8744-D18E-5A4C-B711-007E1EADA4A0}" type="presOf" srcId="{6254FE34-9555-D64D-B6A3-3BFD3F78B3FF}" destId="{2CE6603F-2C5C-5341-A6F9-A9B1598828BF}" srcOrd="0" destOrd="0" presId="urn:microsoft.com/office/officeart/2005/8/layout/default"/>
    <dgm:cxn modelId="{D2195124-07DD-1C40-8C25-57E1E6A1FF21}" srcId="{A9762223-C26B-4D42-88A8-BCC744CCFD09}" destId="{84B9252E-DED5-1A4D-A9D3-D81032E77D2F}" srcOrd="9" destOrd="0" parTransId="{0C8DB877-1562-6D43-B9FA-4C0EC7D0A480}" sibTransId="{D67F574B-1BC2-3E4E-AFEB-E9E271C5C761}"/>
    <dgm:cxn modelId="{59AE7A12-89F8-0E47-81F8-F5E2BD3E6F17}" type="presOf" srcId="{5848D875-7EC0-4E4A-82F0-C05C5239788F}" destId="{CC3DB8ED-007F-CA47-824F-FE956143B205}" srcOrd="0" destOrd="0" presId="urn:microsoft.com/office/officeart/2005/8/layout/default"/>
    <dgm:cxn modelId="{9F5B745C-1941-4E4E-BAD0-C94A994E2A19}" srcId="{A9762223-C26B-4D42-88A8-BCC744CCFD09}" destId="{43369370-2B23-C047-A985-A499EA4F58A3}" srcOrd="2" destOrd="0" parTransId="{0EDAC55A-0B82-234F-AA22-B62DA668A6CA}" sibTransId="{42AC67AE-7FA1-8746-9AD1-69938187C41E}"/>
    <dgm:cxn modelId="{0E693C0C-D768-0948-A49A-92FA04CA9424}" srcId="{A9762223-C26B-4D42-88A8-BCC744CCFD09}" destId="{6254FE34-9555-D64D-B6A3-3BFD3F78B3FF}" srcOrd="8" destOrd="0" parTransId="{3F1800AF-DC89-BB49-9A5C-2DFB07897052}" sibTransId="{95EE588E-07C2-C243-9ABE-A670FC41CC98}"/>
    <dgm:cxn modelId="{803EE496-0F91-FF4B-9F72-7D1D84BB1424}" type="presOf" srcId="{09483094-FB54-594E-A5C8-C856A95E128F}" destId="{91F2668C-A167-CF47-977C-F62C4864DD05}" srcOrd="0" destOrd="0" presId="urn:microsoft.com/office/officeart/2005/8/layout/default"/>
    <dgm:cxn modelId="{5E6A41C4-8B46-6245-8BE3-DBF19C906F9E}" srcId="{A9762223-C26B-4D42-88A8-BCC744CCFD09}" destId="{847A602D-7C9C-AC47-BCD4-8DA25A5FEA9E}" srcOrd="1" destOrd="0" parTransId="{80FEA461-AAAA-0645-9944-25380307BB25}" sibTransId="{B036A21C-54CE-574C-9526-A9039CEBB080}"/>
    <dgm:cxn modelId="{457308ED-8FA7-7749-9532-C0545ED0B23B}" srcId="{A9762223-C26B-4D42-88A8-BCC744CCFD09}" destId="{73FA98DB-EAC7-514E-933E-6A0280DD4364}" srcOrd="10" destOrd="0" parTransId="{2AFDE6DA-A8E0-7746-805B-AC58360E65FC}" sibTransId="{5C05F496-7F3B-734C-9A1D-6136D0F76803}"/>
    <dgm:cxn modelId="{0B730908-5565-974A-80A6-FC7E34D76DE0}" type="presOf" srcId="{73FA98DB-EAC7-514E-933E-6A0280DD4364}" destId="{36DF68F0-4850-EF47-A9E5-885454240839}" srcOrd="0" destOrd="0" presId="urn:microsoft.com/office/officeart/2005/8/layout/default"/>
    <dgm:cxn modelId="{AB5E4E72-B0A9-CF46-B025-C0443DFE0877}" type="presOf" srcId="{F6072F4A-73E9-0747-B6CE-2DCAE6F651BF}" destId="{F6466111-0DB7-2E47-9959-21C89BFFF423}" srcOrd="0" destOrd="0" presId="urn:microsoft.com/office/officeart/2005/8/layout/default"/>
    <dgm:cxn modelId="{F0D62502-5B71-E74D-B5B8-C35334B13EDC}" type="presOf" srcId="{847A602D-7C9C-AC47-BCD4-8DA25A5FEA9E}" destId="{F8FEBA0A-34E9-264F-BE29-1BDFCDF675C8}" srcOrd="0" destOrd="0" presId="urn:microsoft.com/office/officeart/2005/8/layout/default"/>
    <dgm:cxn modelId="{EE9B66CD-0399-2346-AC31-4A5BF3D1EBB6}" srcId="{A9762223-C26B-4D42-88A8-BCC744CCFD09}" destId="{09483094-FB54-594E-A5C8-C856A95E128F}" srcOrd="6" destOrd="0" parTransId="{4D42C7D3-65BE-0C46-BF28-55FEDB10BDAC}" sibTransId="{97836637-3E5C-764E-A208-4AA7341BCA15}"/>
    <dgm:cxn modelId="{C291B0B5-5D27-A741-A24A-ECA0570696F3}" type="presOf" srcId="{43369370-2B23-C047-A985-A499EA4F58A3}" destId="{37D6C511-D888-7542-8A85-323161700276}" srcOrd="0" destOrd="0" presId="urn:microsoft.com/office/officeart/2005/8/layout/default"/>
    <dgm:cxn modelId="{4958E270-1154-9A47-B913-42F2D1A3D0F5}" srcId="{A9762223-C26B-4D42-88A8-BCC744CCFD09}" destId="{89219CB6-6427-594B-BD42-73D11206DCB6}" srcOrd="7" destOrd="0" parTransId="{4CAB23FA-EC32-EF48-BD38-2AC9DAB83651}" sibTransId="{635D8A99-B38B-1A4F-9AE0-F1E14BCF87C2}"/>
    <dgm:cxn modelId="{774283F7-8818-AF44-AA84-D109CD25612E}" type="presOf" srcId="{238941E8-224C-3A4E-92E0-EB869190E7B4}" destId="{7C51B79C-C14F-B14E-8526-FDB71E5F484C}" srcOrd="0" destOrd="0" presId="urn:microsoft.com/office/officeart/2005/8/layout/default"/>
    <dgm:cxn modelId="{DB95F517-F025-4945-8327-66223CADFAFD}" type="presOf" srcId="{84B9252E-DED5-1A4D-A9D3-D81032E77D2F}" destId="{5C9CDB1C-D24B-9C4A-9F7C-3AF0BEF53127}" srcOrd="0" destOrd="0" presId="urn:microsoft.com/office/officeart/2005/8/layout/default"/>
    <dgm:cxn modelId="{8FA99D89-5792-8940-BD0F-DB747683B897}" type="presOf" srcId="{A9762223-C26B-4D42-88A8-BCC744CCFD09}" destId="{2BC2E8AB-AD83-E64A-AE8F-690D944278F8}" srcOrd="0" destOrd="0" presId="urn:microsoft.com/office/officeart/2005/8/layout/default"/>
    <dgm:cxn modelId="{BBF191DA-A8CA-7447-9263-7EB480A5CCB8}" type="presParOf" srcId="{2BC2E8AB-AD83-E64A-AE8F-690D944278F8}" destId="{397C5F51-25ED-A544-96A3-CE147F1AA060}" srcOrd="0" destOrd="0" presId="urn:microsoft.com/office/officeart/2005/8/layout/default"/>
    <dgm:cxn modelId="{8A1850B5-415D-B04B-ADFF-A65EDB62A613}" type="presParOf" srcId="{2BC2E8AB-AD83-E64A-AE8F-690D944278F8}" destId="{E4A119ED-1C43-0647-84FA-07CEF9C88BF7}" srcOrd="1" destOrd="0" presId="urn:microsoft.com/office/officeart/2005/8/layout/default"/>
    <dgm:cxn modelId="{A3F8B7A7-6C7A-E64E-AE6A-8DF7FFB865A6}" type="presParOf" srcId="{2BC2E8AB-AD83-E64A-AE8F-690D944278F8}" destId="{F8FEBA0A-34E9-264F-BE29-1BDFCDF675C8}" srcOrd="2" destOrd="0" presId="urn:microsoft.com/office/officeart/2005/8/layout/default"/>
    <dgm:cxn modelId="{13FAACBE-8378-874C-A6F9-1F54C49FD39D}" type="presParOf" srcId="{2BC2E8AB-AD83-E64A-AE8F-690D944278F8}" destId="{5ECF851C-6B1B-174F-A2ED-A5FE035D9E45}" srcOrd="3" destOrd="0" presId="urn:microsoft.com/office/officeart/2005/8/layout/default"/>
    <dgm:cxn modelId="{FE7C6442-4E80-D742-9D04-C1C8E77D1174}" type="presParOf" srcId="{2BC2E8AB-AD83-E64A-AE8F-690D944278F8}" destId="{37D6C511-D888-7542-8A85-323161700276}" srcOrd="4" destOrd="0" presId="urn:microsoft.com/office/officeart/2005/8/layout/default"/>
    <dgm:cxn modelId="{BE6C02B1-EA21-104E-8779-5591C42CB443}" type="presParOf" srcId="{2BC2E8AB-AD83-E64A-AE8F-690D944278F8}" destId="{957E7CD1-5192-874F-896E-83C3362033A0}" srcOrd="5" destOrd="0" presId="urn:microsoft.com/office/officeart/2005/8/layout/default"/>
    <dgm:cxn modelId="{88D6AD27-E2D3-0647-9946-D49681F4D143}" type="presParOf" srcId="{2BC2E8AB-AD83-E64A-AE8F-690D944278F8}" destId="{7C51B79C-C14F-B14E-8526-FDB71E5F484C}" srcOrd="6" destOrd="0" presId="urn:microsoft.com/office/officeart/2005/8/layout/default"/>
    <dgm:cxn modelId="{0E6B412C-04DE-9A46-8099-F7236E3BAC91}" type="presParOf" srcId="{2BC2E8AB-AD83-E64A-AE8F-690D944278F8}" destId="{8C3E19BC-4E10-1044-AB8C-FE017107CBDE}" srcOrd="7" destOrd="0" presId="urn:microsoft.com/office/officeart/2005/8/layout/default"/>
    <dgm:cxn modelId="{4744176E-1C68-C746-A1CC-367C718A9C2C}" type="presParOf" srcId="{2BC2E8AB-AD83-E64A-AE8F-690D944278F8}" destId="{CC3DB8ED-007F-CA47-824F-FE956143B205}" srcOrd="8" destOrd="0" presId="urn:microsoft.com/office/officeart/2005/8/layout/default"/>
    <dgm:cxn modelId="{195F1F9E-24C8-034F-8E66-6A0E9B338F60}" type="presParOf" srcId="{2BC2E8AB-AD83-E64A-AE8F-690D944278F8}" destId="{BA21D387-705A-DB45-AEB0-4F38F5096D1C}" srcOrd="9" destOrd="0" presId="urn:microsoft.com/office/officeart/2005/8/layout/default"/>
    <dgm:cxn modelId="{F7F49497-EDC2-E84F-8805-699C1A95D8AF}" type="presParOf" srcId="{2BC2E8AB-AD83-E64A-AE8F-690D944278F8}" destId="{F6466111-0DB7-2E47-9959-21C89BFFF423}" srcOrd="10" destOrd="0" presId="urn:microsoft.com/office/officeart/2005/8/layout/default"/>
    <dgm:cxn modelId="{ACDA6227-BBDC-9B4F-BF48-E632F98A7220}" type="presParOf" srcId="{2BC2E8AB-AD83-E64A-AE8F-690D944278F8}" destId="{52B9ACE0-6877-E147-9BC1-9059B829AC6D}" srcOrd="11" destOrd="0" presId="urn:microsoft.com/office/officeart/2005/8/layout/default"/>
    <dgm:cxn modelId="{5EB8FF4E-1733-6747-8E9A-AF29B6D41113}" type="presParOf" srcId="{2BC2E8AB-AD83-E64A-AE8F-690D944278F8}" destId="{91F2668C-A167-CF47-977C-F62C4864DD05}" srcOrd="12" destOrd="0" presId="urn:microsoft.com/office/officeart/2005/8/layout/default"/>
    <dgm:cxn modelId="{2C88083D-3B94-4745-A9F0-DFA6467FDECC}" type="presParOf" srcId="{2BC2E8AB-AD83-E64A-AE8F-690D944278F8}" destId="{D3C2710F-4D35-3A41-B1DE-6FCFCC9A86DA}" srcOrd="13" destOrd="0" presId="urn:microsoft.com/office/officeart/2005/8/layout/default"/>
    <dgm:cxn modelId="{6893A3AA-A6B0-AD43-B62B-98ACB810749D}" type="presParOf" srcId="{2BC2E8AB-AD83-E64A-AE8F-690D944278F8}" destId="{6E709C83-E617-3D41-BA21-B4736FCB6836}" srcOrd="14" destOrd="0" presId="urn:microsoft.com/office/officeart/2005/8/layout/default"/>
    <dgm:cxn modelId="{2270095E-C81C-CC44-AB0B-DF9CD6A772B6}" type="presParOf" srcId="{2BC2E8AB-AD83-E64A-AE8F-690D944278F8}" destId="{9AE91364-7343-FC4B-A790-D470D05A3F91}" srcOrd="15" destOrd="0" presId="urn:microsoft.com/office/officeart/2005/8/layout/default"/>
    <dgm:cxn modelId="{D58A7575-A741-1F40-A110-655979BE5F26}" type="presParOf" srcId="{2BC2E8AB-AD83-E64A-AE8F-690D944278F8}" destId="{2CE6603F-2C5C-5341-A6F9-A9B1598828BF}" srcOrd="16" destOrd="0" presId="urn:microsoft.com/office/officeart/2005/8/layout/default"/>
    <dgm:cxn modelId="{8F31F013-0956-7543-9B59-A5E9002736CB}" type="presParOf" srcId="{2BC2E8AB-AD83-E64A-AE8F-690D944278F8}" destId="{67F82724-356B-7848-BD48-41403CB4590A}" srcOrd="17" destOrd="0" presId="urn:microsoft.com/office/officeart/2005/8/layout/default"/>
    <dgm:cxn modelId="{79B44A14-2F7B-5B44-897B-B6B5B2E69463}" type="presParOf" srcId="{2BC2E8AB-AD83-E64A-AE8F-690D944278F8}" destId="{5C9CDB1C-D24B-9C4A-9F7C-3AF0BEF53127}" srcOrd="18" destOrd="0" presId="urn:microsoft.com/office/officeart/2005/8/layout/default"/>
    <dgm:cxn modelId="{B7D68656-538D-DA4C-A400-D4B9556FF06B}" type="presParOf" srcId="{2BC2E8AB-AD83-E64A-AE8F-690D944278F8}" destId="{B0C9AE15-D81E-B949-AB9F-5EEC5BEADDA9}" srcOrd="19" destOrd="0" presId="urn:microsoft.com/office/officeart/2005/8/layout/default"/>
    <dgm:cxn modelId="{5D0E4FF5-D45C-A64D-A6EF-885B8D29A276}" type="presParOf" srcId="{2BC2E8AB-AD83-E64A-AE8F-690D944278F8}" destId="{36DF68F0-4850-EF47-A9E5-88545424083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13766-EF53-46B0-B3AB-23316FFF69E1}">
      <dsp:nvSpPr>
        <dsp:cNvPr id="0" name=""/>
        <dsp:cNvSpPr/>
      </dsp:nvSpPr>
      <dsp:spPr>
        <a:xfrm rot="5400000">
          <a:off x="-177586" y="264080"/>
          <a:ext cx="1183912" cy="828738"/>
        </a:xfrm>
        <a:prstGeom prst="chevron">
          <a:avLst/>
        </a:prstGeom>
        <a:solidFill>
          <a:srgbClr val="FF4E0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endParaRPr lang="en-AU" sz="2300" kern="1200" dirty="0">
            <a:solidFill>
              <a:schemeClr val="accent6"/>
            </a:solidFill>
          </a:endParaRPr>
        </a:p>
      </dsp:txBody>
      <dsp:txXfrm rot="-5400000">
        <a:off x="1" y="500862"/>
        <a:ext cx="828738" cy="355174"/>
      </dsp:txXfrm>
    </dsp:sp>
    <dsp:sp modelId="{FF1E57D7-9812-4A0A-9B8F-BB563CE31FC2}">
      <dsp:nvSpPr>
        <dsp:cNvPr id="0" name=""/>
        <dsp:cNvSpPr/>
      </dsp:nvSpPr>
      <dsp:spPr>
        <a:xfrm rot="5400000">
          <a:off x="3943038" y="-3110809"/>
          <a:ext cx="935549" cy="7164149"/>
        </a:xfrm>
        <a:prstGeom prst="round2SameRect">
          <a:avLst/>
        </a:prstGeom>
        <a:solidFill>
          <a:schemeClr val="lt1">
            <a:alpha val="90000"/>
            <a:hueOff val="0"/>
            <a:satOff val="0"/>
            <a:lumOff val="0"/>
            <a:alphaOff val="0"/>
          </a:schemeClr>
        </a:solidFill>
        <a:ln w="25400" cap="flat" cmpd="sng" algn="ctr">
          <a:solidFill>
            <a:srgbClr val="FF4E08"/>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AU" sz="1800" b="1" kern="1200" baseline="0" dirty="0" smtClean="0">
              <a:latin typeface="Helvetica"/>
              <a:cs typeface="Helvetica"/>
            </a:rPr>
            <a:t>Research Team </a:t>
          </a:r>
          <a:r>
            <a:rPr lang="en-AU" sz="1800" kern="1200" baseline="0" dirty="0" smtClean="0">
              <a:latin typeface="Helvetica"/>
              <a:cs typeface="Helvetica"/>
            </a:rPr>
            <a:t>– </a:t>
          </a:r>
          <a:r>
            <a:rPr lang="en-AU" sz="1800" b="0" i="0" kern="1200" baseline="0" dirty="0" smtClean="0">
              <a:latin typeface="Helvetica Light"/>
              <a:cs typeface="Helvetica Light"/>
            </a:rPr>
            <a:t>Centre for Children and Young People at Southern Cross University, led by Director Professor Anne Graham </a:t>
          </a:r>
          <a:endParaRPr lang="en-AU" sz="1800" b="0" i="0" kern="1200" dirty="0">
            <a:latin typeface="Helvetica Light"/>
            <a:cs typeface="Helvetica Light"/>
          </a:endParaRPr>
        </a:p>
      </dsp:txBody>
      <dsp:txXfrm rot="-5400000">
        <a:off x="828738" y="49161"/>
        <a:ext cx="7118479" cy="844209"/>
      </dsp:txXfrm>
    </dsp:sp>
    <dsp:sp modelId="{6F8C56D4-F22E-48DD-8C99-D1F0B66B087E}">
      <dsp:nvSpPr>
        <dsp:cNvPr id="0" name=""/>
        <dsp:cNvSpPr/>
      </dsp:nvSpPr>
      <dsp:spPr>
        <a:xfrm rot="5400000">
          <a:off x="-177586" y="1303610"/>
          <a:ext cx="1183912" cy="828738"/>
        </a:xfrm>
        <a:prstGeom prst="chevron">
          <a:avLst/>
        </a:prstGeom>
        <a:solidFill>
          <a:srgbClr val="1FBB6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endParaRPr lang="en-AU" sz="2300" kern="1200" dirty="0"/>
        </a:p>
      </dsp:txBody>
      <dsp:txXfrm rot="-5400000">
        <a:off x="1" y="1540392"/>
        <a:ext cx="828738" cy="355174"/>
      </dsp:txXfrm>
    </dsp:sp>
    <dsp:sp modelId="{A7A4B3F8-7C0F-4A6B-A848-B684AB276AEF}">
      <dsp:nvSpPr>
        <dsp:cNvPr id="0" name=""/>
        <dsp:cNvSpPr/>
      </dsp:nvSpPr>
      <dsp:spPr>
        <a:xfrm rot="5400000">
          <a:off x="4026041" y="-2054941"/>
          <a:ext cx="769543" cy="7164149"/>
        </a:xfrm>
        <a:prstGeom prst="round2SameRect">
          <a:avLst/>
        </a:prstGeom>
        <a:solidFill>
          <a:schemeClr val="lt1">
            <a:alpha val="90000"/>
            <a:hueOff val="0"/>
            <a:satOff val="0"/>
            <a:lumOff val="0"/>
            <a:alphaOff val="0"/>
          </a:schemeClr>
        </a:solidFill>
        <a:ln w="25400" cap="flat" cmpd="sng" algn="ctr">
          <a:solidFill>
            <a:srgbClr val="1FBB6F"/>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AU" sz="1800" b="1" kern="1200" dirty="0" smtClean="0">
              <a:latin typeface="Helvetica"/>
              <a:cs typeface="Helvetica"/>
            </a:rPr>
            <a:t>Project</a:t>
          </a:r>
          <a:r>
            <a:rPr lang="en-AU" sz="1800" b="1" kern="1200" baseline="0" dirty="0" smtClean="0">
              <a:latin typeface="Helvetica"/>
              <a:cs typeface="Helvetica"/>
            </a:rPr>
            <a:t> Partners </a:t>
          </a:r>
          <a:r>
            <a:rPr lang="en-AU" sz="1800" kern="1200" baseline="0" dirty="0" smtClean="0">
              <a:latin typeface="Arial"/>
              <a:cs typeface="Arial"/>
            </a:rPr>
            <a:t>– </a:t>
          </a:r>
          <a:r>
            <a:rPr lang="en-AU" sz="1800" b="0" i="0" kern="1200" baseline="0" dirty="0" smtClean="0">
              <a:latin typeface="Helvetica Light"/>
              <a:cs typeface="Helvetica Light"/>
            </a:rPr>
            <a:t>Lismore CSO, Good Grief Ltd, Interrelate</a:t>
          </a:r>
          <a:endParaRPr lang="en-AU" sz="1800" b="0" i="0" kern="1200" dirty="0">
            <a:latin typeface="Helvetica Light"/>
            <a:cs typeface="Helvetica Light"/>
          </a:endParaRPr>
        </a:p>
      </dsp:txBody>
      <dsp:txXfrm rot="-5400000">
        <a:off x="828738" y="1179928"/>
        <a:ext cx="7126583" cy="694411"/>
      </dsp:txXfrm>
    </dsp:sp>
    <dsp:sp modelId="{31F6937B-1344-41EA-8EA7-D5FDDEE4D535}">
      <dsp:nvSpPr>
        <dsp:cNvPr id="0" name=""/>
        <dsp:cNvSpPr/>
      </dsp:nvSpPr>
      <dsp:spPr>
        <a:xfrm rot="5400000">
          <a:off x="-177586" y="2343141"/>
          <a:ext cx="1183912" cy="828738"/>
        </a:xfrm>
        <a:prstGeom prst="chevron">
          <a:avLst/>
        </a:prstGeom>
        <a:solidFill>
          <a:srgbClr val="FD29B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endParaRPr lang="en-AU" sz="2300" kern="1200" dirty="0"/>
        </a:p>
      </dsp:txBody>
      <dsp:txXfrm rot="-5400000">
        <a:off x="1" y="2579923"/>
        <a:ext cx="828738" cy="355174"/>
      </dsp:txXfrm>
    </dsp:sp>
    <dsp:sp modelId="{67D0DA77-B65A-4E6D-A38A-07B771368068}">
      <dsp:nvSpPr>
        <dsp:cNvPr id="0" name=""/>
        <dsp:cNvSpPr/>
      </dsp:nvSpPr>
      <dsp:spPr>
        <a:xfrm rot="5400000">
          <a:off x="4026041" y="-1031748"/>
          <a:ext cx="769543" cy="7164149"/>
        </a:xfrm>
        <a:prstGeom prst="round2SameRect">
          <a:avLst/>
        </a:prstGeom>
        <a:noFill/>
        <a:ln w="25400" cap="flat" cmpd="sng" algn="ctr">
          <a:solidFill>
            <a:srgbClr val="FD29B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AU" sz="1800" b="1" kern="1200" dirty="0" smtClean="0">
              <a:latin typeface="Helvetica"/>
              <a:cs typeface="Helvetica"/>
            </a:rPr>
            <a:t>Catholic School</a:t>
          </a:r>
          <a:r>
            <a:rPr lang="en-AU" sz="1800" b="1" kern="1200" baseline="0" dirty="0" smtClean="0">
              <a:latin typeface="Helvetica"/>
              <a:cs typeface="Helvetica"/>
            </a:rPr>
            <a:t> Regions </a:t>
          </a:r>
          <a:r>
            <a:rPr lang="en-AU" sz="1800" kern="1200" baseline="0" dirty="0" smtClean="0">
              <a:latin typeface="Arial"/>
              <a:cs typeface="Arial"/>
            </a:rPr>
            <a:t>– </a:t>
          </a:r>
          <a:r>
            <a:rPr lang="en-AU" sz="1800" b="0" i="0" kern="1200" baseline="0" dirty="0" smtClean="0">
              <a:latin typeface="Helvetica Light"/>
              <a:cs typeface="Helvetica Light"/>
            </a:rPr>
            <a:t>in New South Wales, Queensland &amp; Victoria</a:t>
          </a:r>
          <a:endParaRPr lang="en-AU" sz="1800" b="0" i="0" kern="1200" dirty="0">
            <a:latin typeface="Helvetica Light"/>
            <a:cs typeface="Helvetica Light"/>
          </a:endParaRPr>
        </a:p>
      </dsp:txBody>
      <dsp:txXfrm rot="-5400000">
        <a:off x="828738" y="2203121"/>
        <a:ext cx="7126583" cy="694411"/>
      </dsp:txXfrm>
    </dsp:sp>
    <dsp:sp modelId="{12150ABC-732B-4B6A-8789-A164232BFCE3}">
      <dsp:nvSpPr>
        <dsp:cNvPr id="0" name=""/>
        <dsp:cNvSpPr/>
      </dsp:nvSpPr>
      <dsp:spPr>
        <a:xfrm rot="5400000">
          <a:off x="-177586" y="3382671"/>
          <a:ext cx="1183912" cy="828738"/>
        </a:xfrm>
        <a:prstGeom prst="chevron">
          <a:avLst/>
        </a:prstGeom>
        <a:solidFill>
          <a:srgbClr val="6DB7D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AU" sz="2300" kern="1200" dirty="0"/>
        </a:p>
      </dsp:txBody>
      <dsp:txXfrm rot="-5400000">
        <a:off x="1" y="3619453"/>
        <a:ext cx="828738" cy="355174"/>
      </dsp:txXfrm>
    </dsp:sp>
    <dsp:sp modelId="{6A42C9C0-786B-4641-ACFE-3515AF647DBE}">
      <dsp:nvSpPr>
        <dsp:cNvPr id="0" name=""/>
        <dsp:cNvSpPr/>
      </dsp:nvSpPr>
      <dsp:spPr>
        <a:xfrm rot="5400000">
          <a:off x="4026041" y="7781"/>
          <a:ext cx="769543" cy="7164149"/>
        </a:xfrm>
        <a:prstGeom prst="round2SameRect">
          <a:avLst/>
        </a:prstGeom>
        <a:noFill/>
        <a:ln w="25400" cap="flat" cmpd="sng" algn="ctr">
          <a:solidFill>
            <a:srgbClr val="6DB7D9"/>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kern="1200" dirty="0" smtClean="0">
              <a:latin typeface="Arial"/>
              <a:cs typeface="Arial"/>
            </a:rPr>
            <a:t> </a:t>
          </a:r>
          <a:r>
            <a:rPr lang="en-AU" sz="1800" b="1" kern="1200" dirty="0" smtClean="0">
              <a:latin typeface="Helvetica"/>
              <a:cs typeface="Helvetica"/>
            </a:rPr>
            <a:t>Wellbeing Advisory Group (WAG) </a:t>
          </a:r>
          <a:r>
            <a:rPr lang="en-AU" sz="1800" kern="1200" dirty="0" smtClean="0">
              <a:latin typeface="Arial"/>
              <a:cs typeface="Arial"/>
            </a:rPr>
            <a:t>- </a:t>
          </a:r>
          <a:r>
            <a:rPr lang="en-AU" sz="1800" b="0" i="0" kern="1200" dirty="0" smtClean="0">
              <a:latin typeface="Helvetica Light"/>
              <a:cs typeface="Helvetica Light"/>
            </a:rPr>
            <a:t>Children and young people (n=4) and teachers and principals </a:t>
          </a:r>
          <a:endParaRPr lang="en-AU" sz="1800" b="0" i="0" kern="1200" dirty="0">
            <a:latin typeface="Helvetica Light"/>
            <a:cs typeface="Helvetica Light"/>
          </a:endParaRPr>
        </a:p>
      </dsp:txBody>
      <dsp:txXfrm rot="-5400000">
        <a:off x="828738" y="3242650"/>
        <a:ext cx="7126583" cy="694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13766-EF53-46B0-B3AB-23316FFF69E1}">
      <dsp:nvSpPr>
        <dsp:cNvPr id="0" name=""/>
        <dsp:cNvSpPr/>
      </dsp:nvSpPr>
      <dsp:spPr>
        <a:xfrm rot="5400000">
          <a:off x="-240450" y="242255"/>
          <a:ext cx="1603002" cy="1122101"/>
        </a:xfrm>
        <a:prstGeom prst="chevron">
          <a:avLst/>
        </a:prstGeom>
        <a:solidFill>
          <a:srgbClr val="FF4E08"/>
        </a:solidFill>
        <a:ln w="25400" cap="flat" cmpd="sng" algn="ctr">
          <a:solidFill>
            <a:srgbClr val="FF4E0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AU" sz="3100" kern="1200" dirty="0" smtClean="0"/>
            <a:t>1</a:t>
          </a:r>
          <a:endParaRPr lang="en-AU" sz="3100" kern="1200" dirty="0"/>
        </a:p>
      </dsp:txBody>
      <dsp:txXfrm rot="-5400000">
        <a:off x="1" y="562856"/>
        <a:ext cx="1122101" cy="480901"/>
      </dsp:txXfrm>
    </dsp:sp>
    <dsp:sp modelId="{FF1E57D7-9812-4A0A-9B8F-BB563CE31FC2}">
      <dsp:nvSpPr>
        <dsp:cNvPr id="0" name=""/>
        <dsp:cNvSpPr/>
      </dsp:nvSpPr>
      <dsp:spPr>
        <a:xfrm rot="5400000">
          <a:off x="4140935" y="-3017028"/>
          <a:ext cx="1041951" cy="7079619"/>
        </a:xfrm>
        <a:prstGeom prst="round2SameRect">
          <a:avLst/>
        </a:prstGeom>
        <a:solidFill>
          <a:schemeClr val="lt1">
            <a:alpha val="90000"/>
            <a:hueOff val="0"/>
            <a:satOff val="0"/>
            <a:lumOff val="0"/>
            <a:alphaOff val="0"/>
          </a:schemeClr>
        </a:solidFill>
        <a:ln w="25400" cap="flat" cmpd="sng" algn="ctr">
          <a:solidFill>
            <a:srgbClr val="FF4E08"/>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0" kern="1200" dirty="0" smtClean="0">
              <a:latin typeface="Helvetica Light"/>
              <a:cs typeface="Helvetica Light"/>
            </a:rPr>
            <a:t>Develop a detailed understanding of how</a:t>
          </a:r>
          <a:r>
            <a:rPr lang="ja-JP" sz="2000" b="0" i="0" kern="1200" dirty="0" smtClean="0">
              <a:latin typeface="Helvetica Light"/>
              <a:cs typeface="Helvetica Light"/>
            </a:rPr>
            <a:t>‘</a:t>
          </a:r>
          <a:r>
            <a:rPr lang="en-US" sz="2000" b="0" i="0" kern="1200" dirty="0" smtClean="0">
              <a:latin typeface="Helvetica Light"/>
              <a:cs typeface="Helvetica Light"/>
            </a:rPr>
            <a:t>wellbeing in schools is currently understood by students, teachers and educational policy makers;</a:t>
          </a:r>
          <a:endParaRPr lang="en-AU" sz="2000" b="0" i="0" kern="1200" dirty="0">
            <a:latin typeface="Helvetica Light"/>
            <a:cs typeface="Helvetica Light"/>
          </a:endParaRPr>
        </a:p>
      </dsp:txBody>
      <dsp:txXfrm rot="-5400000">
        <a:off x="1122101" y="52670"/>
        <a:ext cx="7028755" cy="940223"/>
      </dsp:txXfrm>
    </dsp:sp>
    <dsp:sp modelId="{6F8C56D4-F22E-48DD-8C99-D1F0B66B087E}">
      <dsp:nvSpPr>
        <dsp:cNvPr id="0" name=""/>
        <dsp:cNvSpPr/>
      </dsp:nvSpPr>
      <dsp:spPr>
        <a:xfrm rot="5400000">
          <a:off x="-240450" y="1651179"/>
          <a:ext cx="1603002" cy="1122101"/>
        </a:xfrm>
        <a:prstGeom prst="chevron">
          <a:avLst/>
        </a:prstGeom>
        <a:solidFill>
          <a:srgbClr val="1FBB6F"/>
        </a:solidFill>
        <a:ln w="25400" cap="flat" cmpd="sng" algn="ctr">
          <a:solidFill>
            <a:srgbClr val="1FBB6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US" sz="3100" kern="1200" dirty="0" smtClean="0"/>
            <a:t>2</a:t>
          </a:r>
          <a:endParaRPr lang="en-AU" sz="3100" kern="1200" dirty="0"/>
        </a:p>
      </dsp:txBody>
      <dsp:txXfrm rot="-5400000">
        <a:off x="1" y="1971780"/>
        <a:ext cx="1122101" cy="480901"/>
      </dsp:txXfrm>
    </dsp:sp>
    <dsp:sp modelId="{A7A4B3F8-7C0F-4A6B-A848-B684AB276AEF}">
      <dsp:nvSpPr>
        <dsp:cNvPr id="0" name=""/>
        <dsp:cNvSpPr/>
      </dsp:nvSpPr>
      <dsp:spPr>
        <a:xfrm rot="5400000">
          <a:off x="4140935" y="-1608105"/>
          <a:ext cx="1041951" cy="7079619"/>
        </a:xfrm>
        <a:prstGeom prst="round2SameRect">
          <a:avLst/>
        </a:prstGeom>
        <a:solidFill>
          <a:schemeClr val="lt1">
            <a:alpha val="90000"/>
            <a:hueOff val="0"/>
            <a:satOff val="0"/>
            <a:lumOff val="0"/>
            <a:alphaOff val="0"/>
          </a:schemeClr>
        </a:solidFill>
        <a:ln w="25400" cap="flat" cmpd="sng" algn="ctr">
          <a:solidFill>
            <a:srgbClr val="1FBB6F"/>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0" kern="1200" dirty="0" smtClean="0">
              <a:latin typeface="Helvetica Light"/>
              <a:cs typeface="Helvetica Light"/>
            </a:rPr>
            <a:t>Investigate the potential of recognition theory for advancing understanding and improvements in relation to student wellbeing; </a:t>
          </a:r>
          <a:endParaRPr lang="en-AU" sz="2000" b="0" i="0" kern="1200" dirty="0">
            <a:latin typeface="Helvetica Light"/>
            <a:cs typeface="Helvetica Light"/>
          </a:endParaRPr>
        </a:p>
      </dsp:txBody>
      <dsp:txXfrm rot="-5400000">
        <a:off x="1122101" y="1461593"/>
        <a:ext cx="7028755" cy="940223"/>
      </dsp:txXfrm>
    </dsp:sp>
    <dsp:sp modelId="{31F6937B-1344-41EA-8EA7-D5FDDEE4D535}">
      <dsp:nvSpPr>
        <dsp:cNvPr id="0" name=""/>
        <dsp:cNvSpPr/>
      </dsp:nvSpPr>
      <dsp:spPr>
        <a:xfrm rot="5400000">
          <a:off x="-240450" y="3060102"/>
          <a:ext cx="1603002" cy="1122101"/>
        </a:xfrm>
        <a:prstGeom prst="chevron">
          <a:avLst/>
        </a:prstGeom>
        <a:solidFill>
          <a:srgbClr val="6DB7D9"/>
        </a:solidFill>
        <a:ln w="25400" cap="flat" cmpd="sng" algn="ctr">
          <a:solidFill>
            <a:srgbClr val="6DB7D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US" sz="3100" kern="1200" dirty="0" smtClean="0"/>
            <a:t>3</a:t>
          </a:r>
          <a:endParaRPr lang="en-AU" sz="3100" kern="1200" dirty="0"/>
        </a:p>
      </dsp:txBody>
      <dsp:txXfrm rot="-5400000">
        <a:off x="1" y="3380703"/>
        <a:ext cx="1122101" cy="480901"/>
      </dsp:txXfrm>
    </dsp:sp>
    <dsp:sp modelId="{67D0DA77-B65A-4E6D-A38A-07B771368068}">
      <dsp:nvSpPr>
        <dsp:cNvPr id="0" name=""/>
        <dsp:cNvSpPr/>
      </dsp:nvSpPr>
      <dsp:spPr>
        <a:xfrm rot="5400000">
          <a:off x="4140935" y="-199181"/>
          <a:ext cx="1041951" cy="7079619"/>
        </a:xfrm>
        <a:prstGeom prst="round2SameRect">
          <a:avLst/>
        </a:prstGeom>
        <a:solidFill>
          <a:schemeClr val="lt1">
            <a:alpha val="90000"/>
            <a:hueOff val="0"/>
            <a:satOff val="0"/>
            <a:lumOff val="0"/>
            <a:alphaOff val="0"/>
          </a:schemeClr>
        </a:solidFill>
        <a:ln w="25400" cap="flat" cmpd="sng" algn="ctr">
          <a:solidFill>
            <a:srgbClr val="6DB7D9"/>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0" kern="1200" dirty="0" smtClean="0">
              <a:latin typeface="Helvetica Light"/>
              <a:cs typeface="Helvetica Light"/>
            </a:rPr>
            <a:t>Generate new knowledge about how education policy, programs and practices in schools could more positively impact on student wellbeing. </a:t>
          </a:r>
          <a:endParaRPr lang="en-AU" sz="2000" b="0" i="0" kern="1200" dirty="0">
            <a:latin typeface="Helvetica Light"/>
            <a:cs typeface="Helvetica Light"/>
          </a:endParaRPr>
        </a:p>
      </dsp:txBody>
      <dsp:txXfrm rot="-5400000">
        <a:off x="1122101" y="2870517"/>
        <a:ext cx="7028755" cy="940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BFD58-4B08-4E12-ACA1-1600465B5025}">
      <dsp:nvSpPr>
        <dsp:cNvPr id="0" name=""/>
        <dsp:cNvSpPr/>
      </dsp:nvSpPr>
      <dsp:spPr>
        <a:xfrm>
          <a:off x="0" y="44672"/>
          <a:ext cx="7632848" cy="898560"/>
        </a:xfrm>
        <a:prstGeom prst="roundRect">
          <a:avLst/>
        </a:prstGeom>
        <a:solidFill>
          <a:srgbClr val="FF4E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latin typeface="Helvetica Light"/>
              <a:cs typeface="Helvetica Light"/>
            </a:rPr>
            <a:t>Phase 1 - Analysis of key relevant state and federal policy regarding wellbeing (n=80)</a:t>
          </a:r>
          <a:endParaRPr lang="en-AU" sz="2000" b="0" i="0" kern="1200" dirty="0">
            <a:latin typeface="Helvetica Light"/>
            <a:ea typeface="+mn-ea"/>
            <a:cs typeface="Helvetica Light"/>
          </a:endParaRPr>
        </a:p>
      </dsp:txBody>
      <dsp:txXfrm>
        <a:off x="43864" y="88536"/>
        <a:ext cx="7545120" cy="810832"/>
      </dsp:txXfrm>
    </dsp:sp>
    <dsp:sp modelId="{D508DA21-5771-4156-919F-4694E0CBF872}">
      <dsp:nvSpPr>
        <dsp:cNvPr id="0" name=""/>
        <dsp:cNvSpPr/>
      </dsp:nvSpPr>
      <dsp:spPr>
        <a:xfrm>
          <a:off x="0" y="1080120"/>
          <a:ext cx="7632848" cy="898560"/>
        </a:xfrm>
        <a:prstGeom prst="roundRect">
          <a:avLst/>
        </a:prstGeom>
        <a:solidFill>
          <a:srgbClr val="1FBB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latin typeface="Helvetica Light"/>
              <a:ea typeface="+mn-ea"/>
              <a:cs typeface="Helvetica Light"/>
            </a:rPr>
            <a:t>Phase 2 – </a:t>
          </a:r>
          <a:r>
            <a:rPr lang="en-US" sz="2000" b="0" i="0" kern="1200" dirty="0" smtClean="0">
              <a:latin typeface="Helvetica Light"/>
              <a:cs typeface="Helvetica Light"/>
            </a:rPr>
            <a:t>Interviews with teachers and principals (n=89); focus groups with primary and secondary students (n=606 students)</a:t>
          </a:r>
          <a:endParaRPr lang="en-AU" sz="2000" b="0" i="0" kern="1200" dirty="0">
            <a:latin typeface="Helvetica Light"/>
            <a:ea typeface="+mn-ea"/>
            <a:cs typeface="Helvetica Light"/>
          </a:endParaRPr>
        </a:p>
      </dsp:txBody>
      <dsp:txXfrm>
        <a:off x="43864" y="1123984"/>
        <a:ext cx="7545120" cy="810832"/>
      </dsp:txXfrm>
    </dsp:sp>
    <dsp:sp modelId="{FD877B54-549C-4CE5-8E3F-A4172E3333C4}">
      <dsp:nvSpPr>
        <dsp:cNvPr id="0" name=""/>
        <dsp:cNvSpPr/>
      </dsp:nvSpPr>
      <dsp:spPr>
        <a:xfrm>
          <a:off x="0" y="2108887"/>
          <a:ext cx="7632848" cy="898560"/>
        </a:xfrm>
        <a:prstGeom prst="roundRect">
          <a:avLst/>
        </a:prstGeom>
        <a:solidFill>
          <a:srgbClr val="FD29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latin typeface="Helvetica Light"/>
              <a:ea typeface="+mn-ea"/>
              <a:cs typeface="Helvetica Light"/>
            </a:rPr>
            <a:t>Phase 3 – O</a:t>
          </a:r>
          <a:r>
            <a:rPr lang="en-US" sz="2000" b="0" i="0" kern="1200" dirty="0" smtClean="0">
              <a:latin typeface="Helvetica Light"/>
              <a:cs typeface="Helvetica Light"/>
            </a:rPr>
            <a:t>n-line survey with primary and secondary students and teachers (n=9975) across 3 Catholic school regions</a:t>
          </a:r>
          <a:endParaRPr lang="en-AU" sz="2000" b="0" i="0" kern="1200" dirty="0">
            <a:latin typeface="Helvetica Light"/>
            <a:ea typeface="+mn-ea"/>
            <a:cs typeface="Helvetica Light"/>
          </a:endParaRPr>
        </a:p>
      </dsp:txBody>
      <dsp:txXfrm>
        <a:off x="43864" y="2152751"/>
        <a:ext cx="7545120" cy="810832"/>
      </dsp:txXfrm>
    </dsp:sp>
    <dsp:sp modelId="{6ADF62B3-B123-4566-B658-9400A231DAA2}">
      <dsp:nvSpPr>
        <dsp:cNvPr id="0" name=""/>
        <dsp:cNvSpPr/>
      </dsp:nvSpPr>
      <dsp:spPr>
        <a:xfrm>
          <a:off x="0" y="3180975"/>
          <a:ext cx="7632848" cy="779464"/>
        </a:xfrm>
        <a:prstGeom prst="roundRect">
          <a:avLst/>
        </a:prstGeom>
        <a:solidFill>
          <a:srgbClr val="6DB7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AU" sz="2000" b="0" i="0" kern="1200" dirty="0" smtClean="0">
              <a:latin typeface="Helvetica Light"/>
              <a:ea typeface="+mn-ea"/>
              <a:cs typeface="Helvetica Light"/>
            </a:rPr>
            <a:t>Phase 4 – </a:t>
          </a:r>
          <a:r>
            <a:rPr lang="en-US" sz="2000" b="0" i="0" kern="1200" dirty="0" smtClean="0">
              <a:latin typeface="Helvetica Light"/>
              <a:cs typeface="Helvetica Light"/>
            </a:rPr>
            <a:t>Analysis and presentation of findings, professional development for schools</a:t>
          </a:r>
          <a:endParaRPr lang="en-AU" sz="2000" b="0" i="0" kern="1200" dirty="0">
            <a:latin typeface="Helvetica Light"/>
            <a:ea typeface="+mn-ea"/>
            <a:cs typeface="Helvetica Light"/>
          </a:endParaRPr>
        </a:p>
      </dsp:txBody>
      <dsp:txXfrm>
        <a:off x="38050" y="3219025"/>
        <a:ext cx="7556748" cy="703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AAF34-0C83-9240-9D49-943A2C0537E6}">
      <dsp:nvSpPr>
        <dsp:cNvPr id="0" name=""/>
        <dsp:cNvSpPr/>
      </dsp:nvSpPr>
      <dsp:spPr>
        <a:xfrm rot="2561794">
          <a:off x="2191845" y="3725666"/>
          <a:ext cx="806739" cy="62929"/>
        </a:xfrm>
        <a:custGeom>
          <a:avLst/>
          <a:gdLst/>
          <a:ahLst/>
          <a:cxnLst/>
          <a:rect l="0" t="0" r="0" b="0"/>
          <a:pathLst>
            <a:path>
              <a:moveTo>
                <a:pt x="0" y="31464"/>
              </a:moveTo>
              <a:lnTo>
                <a:pt x="806739" y="314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3316B1-7453-C949-8702-B4FE9BBEC4F5}">
      <dsp:nvSpPr>
        <dsp:cNvPr id="0" name=""/>
        <dsp:cNvSpPr/>
      </dsp:nvSpPr>
      <dsp:spPr>
        <a:xfrm>
          <a:off x="2298756" y="2627027"/>
          <a:ext cx="896704" cy="62929"/>
        </a:xfrm>
        <a:custGeom>
          <a:avLst/>
          <a:gdLst/>
          <a:ahLst/>
          <a:cxnLst/>
          <a:rect l="0" t="0" r="0" b="0"/>
          <a:pathLst>
            <a:path>
              <a:moveTo>
                <a:pt x="0" y="31464"/>
              </a:moveTo>
              <a:lnTo>
                <a:pt x="896704" y="314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26621F-77B5-6743-B3AB-F8FF885312D0}">
      <dsp:nvSpPr>
        <dsp:cNvPr id="0" name=""/>
        <dsp:cNvSpPr/>
      </dsp:nvSpPr>
      <dsp:spPr>
        <a:xfrm rot="19038206">
          <a:off x="2191845" y="1528388"/>
          <a:ext cx="806739" cy="62929"/>
        </a:xfrm>
        <a:custGeom>
          <a:avLst/>
          <a:gdLst/>
          <a:ahLst/>
          <a:cxnLst/>
          <a:rect l="0" t="0" r="0" b="0"/>
          <a:pathLst>
            <a:path>
              <a:moveTo>
                <a:pt x="0" y="31464"/>
              </a:moveTo>
              <a:lnTo>
                <a:pt x="806739" y="314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D54767-8866-C842-ACBC-2777152442B0}">
      <dsp:nvSpPr>
        <dsp:cNvPr id="0" name=""/>
        <dsp:cNvSpPr/>
      </dsp:nvSpPr>
      <dsp:spPr>
        <a:xfrm>
          <a:off x="126962" y="1380966"/>
          <a:ext cx="2555051" cy="2555051"/>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66029E-6C3A-AD45-8F2E-5C5DA34F2AFA}">
      <dsp:nvSpPr>
        <dsp:cNvPr id="0" name=""/>
        <dsp:cNvSpPr/>
      </dsp:nvSpPr>
      <dsp:spPr>
        <a:xfrm>
          <a:off x="2688512" y="20"/>
          <a:ext cx="1533030" cy="1533030"/>
        </a:xfrm>
        <a:prstGeom prst="ellipse">
          <a:avLst/>
        </a:prstGeom>
        <a:solidFill>
          <a:srgbClr val="1FBB6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Being</a:t>
          </a:r>
          <a:endParaRPr lang="en-US" sz="2900" kern="1200" dirty="0"/>
        </a:p>
      </dsp:txBody>
      <dsp:txXfrm>
        <a:off x="2913019" y="224527"/>
        <a:ext cx="1084016" cy="1084016"/>
      </dsp:txXfrm>
    </dsp:sp>
    <dsp:sp modelId="{5EBB93C6-BA87-7B41-9990-DFCCA71CDEA7}">
      <dsp:nvSpPr>
        <dsp:cNvPr id="0" name=""/>
        <dsp:cNvSpPr/>
      </dsp:nvSpPr>
      <dsp:spPr>
        <a:xfrm>
          <a:off x="4374846" y="20"/>
          <a:ext cx="2299546" cy="153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smtClean="0">
              <a:latin typeface="Helvetica Light"/>
              <a:cs typeface="Helvetica Light"/>
            </a:rPr>
            <a:t>Socially and emotionally well e.g. happy</a:t>
          </a:r>
          <a:endParaRPr lang="en-US" sz="1800" b="0" i="0" kern="1200" dirty="0">
            <a:latin typeface="Helvetica Light"/>
            <a:cs typeface="Helvetica Light"/>
          </a:endParaRPr>
        </a:p>
        <a:p>
          <a:pPr marL="171450" lvl="1" indent="-171450" algn="l" defTabSz="800100">
            <a:lnSpc>
              <a:spcPct val="90000"/>
            </a:lnSpc>
            <a:spcBef>
              <a:spcPct val="0"/>
            </a:spcBef>
            <a:spcAft>
              <a:spcPct val="15000"/>
            </a:spcAft>
            <a:buChar char="•"/>
          </a:pPr>
          <a:r>
            <a:rPr lang="en-US" sz="1800" b="0" i="0" kern="1200" dirty="0" smtClean="0">
              <a:latin typeface="Helvetica Light"/>
              <a:cs typeface="Helvetica Light"/>
            </a:rPr>
            <a:t>Physically healthy</a:t>
          </a:r>
          <a:endParaRPr lang="en-US" sz="1800" b="0" i="0" kern="1200" dirty="0">
            <a:latin typeface="Helvetica Light"/>
            <a:cs typeface="Helvetica Light"/>
          </a:endParaRPr>
        </a:p>
        <a:p>
          <a:pPr marL="171450" lvl="1" indent="-171450" algn="l" defTabSz="800100">
            <a:lnSpc>
              <a:spcPct val="90000"/>
            </a:lnSpc>
            <a:spcBef>
              <a:spcPct val="0"/>
            </a:spcBef>
            <a:spcAft>
              <a:spcPct val="15000"/>
            </a:spcAft>
            <a:buChar char="•"/>
          </a:pPr>
          <a:r>
            <a:rPr lang="en-US" sz="1800" b="0" i="0" kern="1200" dirty="0" smtClean="0">
              <a:latin typeface="Helvetica Light"/>
              <a:cs typeface="Helvetica Light"/>
            </a:rPr>
            <a:t>Spiritual</a:t>
          </a:r>
          <a:endParaRPr lang="en-US" sz="1800" b="0" i="0" kern="1200" dirty="0">
            <a:latin typeface="Helvetica Light"/>
            <a:cs typeface="Helvetica Light"/>
          </a:endParaRPr>
        </a:p>
      </dsp:txBody>
      <dsp:txXfrm>
        <a:off x="4374846" y="20"/>
        <a:ext cx="2299546" cy="1533030"/>
      </dsp:txXfrm>
    </dsp:sp>
    <dsp:sp modelId="{B9873ED2-6B01-8A4C-9E63-B4D9095ECBDB}">
      <dsp:nvSpPr>
        <dsp:cNvPr id="0" name=""/>
        <dsp:cNvSpPr/>
      </dsp:nvSpPr>
      <dsp:spPr>
        <a:xfrm>
          <a:off x="3195461" y="1891976"/>
          <a:ext cx="1533030" cy="1533030"/>
        </a:xfrm>
        <a:prstGeom prst="ellipse">
          <a:avLst/>
        </a:prstGeom>
        <a:solidFill>
          <a:srgbClr val="FF4E0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Having</a:t>
          </a:r>
          <a:endParaRPr lang="en-US" sz="2900" kern="1200" dirty="0"/>
        </a:p>
      </dsp:txBody>
      <dsp:txXfrm>
        <a:off x="3419968" y="2116483"/>
        <a:ext cx="1084016" cy="1084016"/>
      </dsp:txXfrm>
    </dsp:sp>
    <dsp:sp modelId="{291A0552-1097-544B-998D-6FED261886B6}">
      <dsp:nvSpPr>
        <dsp:cNvPr id="0" name=""/>
        <dsp:cNvSpPr/>
      </dsp:nvSpPr>
      <dsp:spPr>
        <a:xfrm>
          <a:off x="4881795" y="1891976"/>
          <a:ext cx="2299546" cy="153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smtClean="0">
              <a:latin typeface="Helvetica Light"/>
              <a:cs typeface="Helvetica Light"/>
            </a:rPr>
            <a:t>Equality</a:t>
          </a:r>
          <a:endParaRPr lang="en-US" sz="1600" b="0" i="0" kern="1200" dirty="0">
            <a:latin typeface="Helvetica Light"/>
            <a:cs typeface="Helvetica Light"/>
          </a:endParaRPr>
        </a:p>
        <a:p>
          <a:pPr marL="171450" lvl="1" indent="-171450" algn="l" defTabSz="711200">
            <a:lnSpc>
              <a:spcPct val="90000"/>
            </a:lnSpc>
            <a:spcBef>
              <a:spcPct val="0"/>
            </a:spcBef>
            <a:spcAft>
              <a:spcPct val="15000"/>
            </a:spcAft>
            <a:buChar char="•"/>
          </a:pPr>
          <a:r>
            <a:rPr lang="en-US" sz="1600" b="0" i="0" kern="1200" dirty="0" smtClean="0">
              <a:latin typeface="Helvetica Light"/>
              <a:cs typeface="Helvetica Light"/>
            </a:rPr>
            <a:t>Voice</a:t>
          </a:r>
          <a:endParaRPr lang="en-US" sz="1600" b="0" i="0" kern="1200" dirty="0">
            <a:latin typeface="Helvetica Light"/>
            <a:cs typeface="Helvetica Light"/>
          </a:endParaRPr>
        </a:p>
        <a:p>
          <a:pPr marL="171450" lvl="1" indent="-171450" algn="l" defTabSz="711200">
            <a:lnSpc>
              <a:spcPct val="90000"/>
            </a:lnSpc>
            <a:spcBef>
              <a:spcPct val="0"/>
            </a:spcBef>
            <a:spcAft>
              <a:spcPct val="15000"/>
            </a:spcAft>
            <a:buChar char="•"/>
          </a:pPr>
          <a:r>
            <a:rPr lang="en-US" sz="1600" b="0" i="0" kern="1200" dirty="0" smtClean="0">
              <a:latin typeface="Helvetica Light"/>
              <a:cs typeface="Helvetica Light"/>
            </a:rPr>
            <a:t>Confidence</a:t>
          </a:r>
          <a:endParaRPr lang="en-US" sz="1600" b="0" i="0" kern="1200" dirty="0">
            <a:latin typeface="Helvetica Light"/>
            <a:cs typeface="Helvetica Light"/>
          </a:endParaRPr>
        </a:p>
        <a:p>
          <a:pPr marL="171450" lvl="1" indent="-171450" algn="l" defTabSz="711200">
            <a:lnSpc>
              <a:spcPct val="90000"/>
            </a:lnSpc>
            <a:spcBef>
              <a:spcPct val="0"/>
            </a:spcBef>
            <a:spcAft>
              <a:spcPct val="15000"/>
            </a:spcAft>
            <a:buChar char="•"/>
          </a:pPr>
          <a:r>
            <a:rPr lang="en-US" sz="1600" b="0" i="0" kern="1200" dirty="0" smtClean="0">
              <a:latin typeface="Helvetica Light"/>
              <a:cs typeface="Helvetica Light"/>
            </a:rPr>
            <a:t>Respect</a:t>
          </a:r>
          <a:endParaRPr lang="en-US" sz="1600" b="0" i="0" kern="1200" dirty="0">
            <a:latin typeface="Helvetica Light"/>
            <a:cs typeface="Helvetica Light"/>
          </a:endParaRPr>
        </a:p>
        <a:p>
          <a:pPr marL="171450" lvl="1" indent="-171450" algn="l" defTabSz="711200">
            <a:lnSpc>
              <a:spcPct val="90000"/>
            </a:lnSpc>
            <a:spcBef>
              <a:spcPct val="0"/>
            </a:spcBef>
            <a:spcAft>
              <a:spcPct val="15000"/>
            </a:spcAft>
            <a:buChar char="•"/>
          </a:pPr>
          <a:r>
            <a:rPr lang="en-US" sz="1600" b="0" i="0" kern="1200" dirty="0" smtClean="0">
              <a:latin typeface="Helvetica Light"/>
              <a:cs typeface="Helvetica Light"/>
            </a:rPr>
            <a:t>Support from significant others</a:t>
          </a:r>
          <a:endParaRPr lang="en-US" sz="1600" b="0" i="0" kern="1200" dirty="0">
            <a:latin typeface="Helvetica Light"/>
            <a:cs typeface="Helvetica Light"/>
          </a:endParaRPr>
        </a:p>
        <a:p>
          <a:pPr marL="171450" lvl="1" indent="-171450" algn="l" defTabSz="711200">
            <a:lnSpc>
              <a:spcPct val="90000"/>
            </a:lnSpc>
            <a:spcBef>
              <a:spcPct val="0"/>
            </a:spcBef>
            <a:spcAft>
              <a:spcPct val="15000"/>
            </a:spcAft>
            <a:buChar char="•"/>
          </a:pPr>
          <a:r>
            <a:rPr lang="en-US" sz="1600" b="0" i="0" kern="1200" dirty="0" smtClean="0">
              <a:latin typeface="Helvetica Light"/>
              <a:cs typeface="Helvetica Light"/>
            </a:rPr>
            <a:t>Privacy</a:t>
          </a:r>
          <a:endParaRPr lang="en-US" sz="1600" b="0" i="0" kern="1200" dirty="0">
            <a:latin typeface="Helvetica Light"/>
            <a:cs typeface="Helvetica Light"/>
          </a:endParaRPr>
        </a:p>
        <a:p>
          <a:pPr marL="171450" lvl="1" indent="-171450" algn="l" defTabSz="711200">
            <a:lnSpc>
              <a:spcPct val="90000"/>
            </a:lnSpc>
            <a:spcBef>
              <a:spcPct val="0"/>
            </a:spcBef>
            <a:spcAft>
              <a:spcPct val="15000"/>
            </a:spcAft>
            <a:buChar char="•"/>
          </a:pPr>
          <a:r>
            <a:rPr lang="en-US" sz="1600" b="0" i="0" kern="1200" dirty="0" smtClean="0">
              <a:latin typeface="Helvetica Light"/>
              <a:cs typeface="Helvetica Light"/>
            </a:rPr>
            <a:t>Rights</a:t>
          </a:r>
          <a:endParaRPr lang="en-US" sz="1600" b="0" i="0" kern="1200" dirty="0">
            <a:latin typeface="Helvetica Light"/>
            <a:cs typeface="Helvetica Light"/>
          </a:endParaRPr>
        </a:p>
      </dsp:txBody>
      <dsp:txXfrm>
        <a:off x="4881795" y="1891976"/>
        <a:ext cx="2299546" cy="1533030"/>
      </dsp:txXfrm>
    </dsp:sp>
    <dsp:sp modelId="{A7B3AF67-D8AE-D445-9B77-8B686CC8E8B8}">
      <dsp:nvSpPr>
        <dsp:cNvPr id="0" name=""/>
        <dsp:cNvSpPr/>
      </dsp:nvSpPr>
      <dsp:spPr>
        <a:xfrm>
          <a:off x="2688512" y="3783933"/>
          <a:ext cx="1533030" cy="1533030"/>
        </a:xfrm>
        <a:prstGeom prst="ellipse">
          <a:avLst/>
        </a:prstGeom>
        <a:solidFill>
          <a:srgbClr val="6DB7D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Doing</a:t>
          </a:r>
          <a:endParaRPr lang="en-US" sz="2900" kern="1200" dirty="0"/>
        </a:p>
      </dsp:txBody>
      <dsp:txXfrm>
        <a:off x="2913019" y="4008440"/>
        <a:ext cx="1084016" cy="1084016"/>
      </dsp:txXfrm>
    </dsp:sp>
    <dsp:sp modelId="{674B5816-DB75-AA46-9430-9A6E04ADB417}">
      <dsp:nvSpPr>
        <dsp:cNvPr id="0" name=""/>
        <dsp:cNvSpPr/>
      </dsp:nvSpPr>
      <dsp:spPr>
        <a:xfrm>
          <a:off x="4374846" y="3783933"/>
          <a:ext cx="2299546" cy="153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smtClean="0">
              <a:latin typeface="Helvetica Light"/>
              <a:cs typeface="Helvetica Light"/>
            </a:rPr>
            <a:t>Looking after yourself</a:t>
          </a:r>
          <a:endParaRPr lang="en-US" sz="1700" b="0" i="0" kern="1200" dirty="0">
            <a:latin typeface="Helvetica Light"/>
            <a:cs typeface="Helvetica Light"/>
          </a:endParaRPr>
        </a:p>
        <a:p>
          <a:pPr marL="171450" lvl="1" indent="-171450" algn="l" defTabSz="755650">
            <a:lnSpc>
              <a:spcPct val="90000"/>
            </a:lnSpc>
            <a:spcBef>
              <a:spcPct val="0"/>
            </a:spcBef>
            <a:spcAft>
              <a:spcPct val="15000"/>
            </a:spcAft>
            <a:buChar char="•"/>
          </a:pPr>
          <a:r>
            <a:rPr lang="en-US" sz="1700" b="0" i="0" kern="1200" dirty="0" smtClean="0">
              <a:latin typeface="Helvetica Light"/>
              <a:cs typeface="Helvetica Light"/>
            </a:rPr>
            <a:t>Self acceptance</a:t>
          </a:r>
          <a:endParaRPr lang="en-US" sz="1700" b="0" i="0" kern="1200" dirty="0">
            <a:latin typeface="Helvetica Light"/>
            <a:cs typeface="Helvetica Light"/>
          </a:endParaRPr>
        </a:p>
        <a:p>
          <a:pPr marL="171450" lvl="1" indent="-171450" algn="l" defTabSz="755650">
            <a:lnSpc>
              <a:spcPct val="90000"/>
            </a:lnSpc>
            <a:spcBef>
              <a:spcPct val="0"/>
            </a:spcBef>
            <a:spcAft>
              <a:spcPct val="15000"/>
            </a:spcAft>
            <a:buChar char="•"/>
          </a:pPr>
          <a:r>
            <a:rPr lang="en-US" sz="1700" b="0" i="0" kern="1200" dirty="0" smtClean="0">
              <a:latin typeface="Helvetica Light"/>
              <a:cs typeface="Helvetica Light"/>
            </a:rPr>
            <a:t>Making good decisions</a:t>
          </a:r>
          <a:endParaRPr lang="en-US" sz="1700" b="0" i="0" kern="1200" dirty="0">
            <a:latin typeface="Helvetica Light"/>
            <a:cs typeface="Helvetica Light"/>
          </a:endParaRPr>
        </a:p>
        <a:p>
          <a:pPr marL="171450" lvl="1" indent="-171450" algn="l" defTabSz="755650">
            <a:lnSpc>
              <a:spcPct val="90000"/>
            </a:lnSpc>
            <a:spcBef>
              <a:spcPct val="0"/>
            </a:spcBef>
            <a:spcAft>
              <a:spcPct val="15000"/>
            </a:spcAft>
            <a:buChar char="•"/>
          </a:pPr>
          <a:r>
            <a:rPr lang="en-US" sz="1700" b="0" i="0" kern="1200" dirty="0" smtClean="0">
              <a:latin typeface="Helvetica Light"/>
              <a:cs typeface="Helvetica Light"/>
            </a:rPr>
            <a:t>Acts of generosity and kindness</a:t>
          </a:r>
          <a:endParaRPr lang="en-US" sz="1700" b="0" i="0" kern="1200" dirty="0">
            <a:latin typeface="Helvetica Light"/>
            <a:cs typeface="Helvetica Light"/>
          </a:endParaRPr>
        </a:p>
      </dsp:txBody>
      <dsp:txXfrm>
        <a:off x="4374846" y="3783933"/>
        <a:ext cx="2299546" cy="1533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7EB44-2DA1-3540-BC6A-0B9709BFC76A}">
      <dsp:nvSpPr>
        <dsp:cNvPr id="0" name=""/>
        <dsp:cNvSpPr/>
      </dsp:nvSpPr>
      <dsp:spPr>
        <a:xfrm>
          <a:off x="392" y="108646"/>
          <a:ext cx="1531124" cy="918674"/>
        </a:xfrm>
        <a:prstGeom prst="wedgeEllipseCallout">
          <a:avLst/>
        </a:prstGeom>
        <a:solidFill>
          <a:srgbClr val="1FBB6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smtClean="0">
              <a:latin typeface="Helvetica Light"/>
              <a:cs typeface="Helvetica Light"/>
            </a:rPr>
            <a:t>1. Being Safe</a:t>
          </a:r>
          <a:endParaRPr lang="en-US" sz="1900" b="0" i="0" kern="1200" dirty="0">
            <a:latin typeface="Helvetica Light"/>
            <a:cs typeface="Helvetica Light"/>
          </a:endParaRPr>
        </a:p>
      </dsp:txBody>
      <dsp:txXfrm>
        <a:off x="224620" y="243183"/>
        <a:ext cx="1082668" cy="649600"/>
      </dsp:txXfrm>
    </dsp:sp>
    <dsp:sp modelId="{2D120A9F-1332-A24C-9732-757667EA2F08}">
      <dsp:nvSpPr>
        <dsp:cNvPr id="0" name=""/>
        <dsp:cNvSpPr/>
      </dsp:nvSpPr>
      <dsp:spPr>
        <a:xfrm>
          <a:off x="1684629" y="108646"/>
          <a:ext cx="1531124" cy="918674"/>
        </a:xfrm>
        <a:prstGeom prst="wedgeEllipseCallout">
          <a:avLst/>
        </a:prstGeom>
        <a:solidFill>
          <a:srgbClr val="FD29B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smtClean="0">
              <a:latin typeface="Helvetica Light"/>
              <a:cs typeface="Helvetica Light"/>
            </a:rPr>
            <a:t>2. Being Happy</a:t>
          </a:r>
          <a:endParaRPr lang="en-US" sz="1900" b="0" i="0" kern="1200" dirty="0">
            <a:latin typeface="Helvetica Light"/>
            <a:cs typeface="Helvetica Light"/>
          </a:endParaRPr>
        </a:p>
      </dsp:txBody>
      <dsp:txXfrm>
        <a:off x="1908857" y="243183"/>
        <a:ext cx="1082668" cy="649600"/>
      </dsp:txXfrm>
    </dsp:sp>
    <dsp:sp modelId="{86832B22-A82F-F845-BDEB-F1BEC57B5391}">
      <dsp:nvSpPr>
        <dsp:cNvPr id="0" name=""/>
        <dsp:cNvSpPr/>
      </dsp:nvSpPr>
      <dsp:spPr>
        <a:xfrm>
          <a:off x="842511" y="1180433"/>
          <a:ext cx="1531124" cy="918674"/>
        </a:xfrm>
        <a:prstGeom prst="wedgeEllipseCallout">
          <a:avLst/>
        </a:prstGeom>
        <a:solidFill>
          <a:srgbClr val="F7B53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smtClean="0">
              <a:latin typeface="Helvetica Light"/>
              <a:cs typeface="Helvetica Light"/>
            </a:rPr>
            <a:t>3. Being Loved</a:t>
          </a:r>
          <a:endParaRPr lang="en-US" sz="1900" b="0" i="0" kern="1200" dirty="0">
            <a:latin typeface="Helvetica Light"/>
            <a:cs typeface="Helvetica Light"/>
          </a:endParaRPr>
        </a:p>
      </dsp:txBody>
      <dsp:txXfrm>
        <a:off x="1066739" y="1314970"/>
        <a:ext cx="1082668" cy="649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44012-C24F-D340-A4E3-E8CFD0074461}">
      <dsp:nvSpPr>
        <dsp:cNvPr id="0" name=""/>
        <dsp:cNvSpPr/>
      </dsp:nvSpPr>
      <dsp:spPr>
        <a:xfrm>
          <a:off x="167722" y="400"/>
          <a:ext cx="1605716" cy="963430"/>
        </a:xfrm>
        <a:prstGeom prst="wedgeEllipseCallout">
          <a:avLst/>
        </a:prstGeom>
        <a:solidFill>
          <a:srgbClr val="FD29B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latin typeface="Helvetica Light"/>
              <a:cs typeface="Helvetica Light"/>
            </a:rPr>
            <a:t>1. Being Happy</a:t>
          </a:r>
          <a:endParaRPr lang="en-US" sz="2000" b="0" i="0" kern="1200" dirty="0">
            <a:latin typeface="Helvetica Light"/>
            <a:cs typeface="Helvetica Light"/>
          </a:endParaRPr>
        </a:p>
      </dsp:txBody>
      <dsp:txXfrm>
        <a:off x="402874" y="141491"/>
        <a:ext cx="1135412" cy="681248"/>
      </dsp:txXfrm>
    </dsp:sp>
    <dsp:sp modelId="{CE975BA3-4431-1E48-A5CC-7E8437C290ED}">
      <dsp:nvSpPr>
        <dsp:cNvPr id="0" name=""/>
        <dsp:cNvSpPr/>
      </dsp:nvSpPr>
      <dsp:spPr>
        <a:xfrm>
          <a:off x="1934010" y="400"/>
          <a:ext cx="1605716" cy="963430"/>
        </a:xfrm>
        <a:prstGeom prst="wedgeEllipseCallout">
          <a:avLst/>
        </a:prstGeom>
        <a:solidFill>
          <a:srgbClr val="1FBB6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latin typeface="Helvetica Light"/>
              <a:cs typeface="Helvetica Light"/>
            </a:rPr>
            <a:t>2. Being Safe</a:t>
          </a:r>
          <a:endParaRPr lang="en-US" sz="2000" b="0" i="0" kern="1200" dirty="0">
            <a:latin typeface="Helvetica Light"/>
            <a:cs typeface="Helvetica Light"/>
          </a:endParaRPr>
        </a:p>
      </dsp:txBody>
      <dsp:txXfrm>
        <a:off x="2169162" y="141491"/>
        <a:ext cx="1135412" cy="681248"/>
      </dsp:txXfrm>
    </dsp:sp>
    <dsp:sp modelId="{06FB0C5F-6886-5D4D-8DE7-136B47E0658E}">
      <dsp:nvSpPr>
        <dsp:cNvPr id="0" name=""/>
        <dsp:cNvSpPr/>
      </dsp:nvSpPr>
      <dsp:spPr>
        <a:xfrm>
          <a:off x="1050866" y="1124401"/>
          <a:ext cx="1605716" cy="963430"/>
        </a:xfrm>
        <a:prstGeom prst="wedgeEllipseCallout">
          <a:avLst/>
        </a:prstGeom>
        <a:solidFill>
          <a:srgbClr val="6DB7D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latin typeface="Helvetica Light"/>
              <a:cs typeface="Helvetica Light"/>
            </a:rPr>
            <a:t>3. Being Healthy</a:t>
          </a:r>
          <a:endParaRPr lang="en-US" sz="2000" b="0" i="0" kern="1200" dirty="0">
            <a:latin typeface="Helvetica Light"/>
            <a:cs typeface="Helvetica Light"/>
          </a:endParaRPr>
        </a:p>
      </dsp:txBody>
      <dsp:txXfrm>
        <a:off x="1286018" y="1265492"/>
        <a:ext cx="1135412" cy="681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F839C-C59C-8D48-BEE9-243549E68FD4}">
      <dsp:nvSpPr>
        <dsp:cNvPr id="0" name=""/>
        <dsp:cNvSpPr/>
      </dsp:nvSpPr>
      <dsp:spPr>
        <a:xfrm>
          <a:off x="448" y="27352"/>
          <a:ext cx="1748338" cy="1049003"/>
        </a:xfrm>
        <a:prstGeom prst="wedgeEllipseCallout">
          <a:avLst/>
        </a:prstGeom>
        <a:solidFill>
          <a:srgbClr val="F7B53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latin typeface="Helvetica Light"/>
              <a:cs typeface="Helvetica Light"/>
            </a:rPr>
            <a:t>1. Being Connected to People</a:t>
          </a:r>
          <a:endParaRPr lang="en-US" sz="1700" b="0" i="0" kern="1200" dirty="0">
            <a:solidFill>
              <a:schemeClr val="tx1"/>
            </a:solidFill>
            <a:latin typeface="Helvetica Light"/>
            <a:cs typeface="Helvetica Light"/>
          </a:endParaRPr>
        </a:p>
      </dsp:txBody>
      <dsp:txXfrm>
        <a:off x="256486" y="180975"/>
        <a:ext cx="1236262" cy="741757"/>
      </dsp:txXfrm>
    </dsp:sp>
    <dsp:sp modelId="{7B65AFBF-26B8-1741-AAD4-27F66531AB0F}">
      <dsp:nvSpPr>
        <dsp:cNvPr id="0" name=""/>
        <dsp:cNvSpPr/>
      </dsp:nvSpPr>
      <dsp:spPr>
        <a:xfrm>
          <a:off x="1923620" y="27352"/>
          <a:ext cx="1748338" cy="1049003"/>
        </a:xfrm>
        <a:prstGeom prst="wedgeEllipseCallout">
          <a:avLst/>
        </a:prstGeom>
        <a:solidFill>
          <a:srgbClr val="6DB7D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latin typeface="Helvetica Light"/>
              <a:cs typeface="Helvetica Light"/>
            </a:rPr>
            <a:t>2. Being Mentally Healthy</a:t>
          </a:r>
          <a:endParaRPr lang="en-US" sz="1700" b="0" i="0" kern="1200" dirty="0">
            <a:solidFill>
              <a:schemeClr val="tx1"/>
            </a:solidFill>
            <a:latin typeface="Helvetica Light"/>
            <a:cs typeface="Helvetica Light"/>
          </a:endParaRPr>
        </a:p>
      </dsp:txBody>
      <dsp:txXfrm>
        <a:off x="2179658" y="180975"/>
        <a:ext cx="1236262" cy="741757"/>
      </dsp:txXfrm>
    </dsp:sp>
    <dsp:sp modelId="{83849363-5CD1-2D44-A5DF-8242F08F3519}">
      <dsp:nvSpPr>
        <dsp:cNvPr id="0" name=""/>
        <dsp:cNvSpPr/>
      </dsp:nvSpPr>
      <dsp:spPr>
        <a:xfrm>
          <a:off x="962034" y="1251189"/>
          <a:ext cx="1748338" cy="1049003"/>
        </a:xfrm>
        <a:prstGeom prst="wedgeEllipseCallout">
          <a:avLst/>
        </a:prstGeom>
        <a:solidFill>
          <a:srgbClr val="FF4E0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latin typeface="Helvetica Light"/>
              <a:cs typeface="Helvetica Light"/>
            </a:rPr>
            <a:t>3. Being Connected to Place</a:t>
          </a:r>
          <a:endParaRPr lang="en-US" sz="1700" b="0" i="0" kern="1200" dirty="0">
            <a:solidFill>
              <a:schemeClr val="tx1"/>
            </a:solidFill>
            <a:latin typeface="Helvetica Light"/>
            <a:cs typeface="Helvetica Light"/>
          </a:endParaRPr>
        </a:p>
      </dsp:txBody>
      <dsp:txXfrm>
        <a:off x="1218072" y="1404812"/>
        <a:ext cx="1236262" cy="7417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4A914-8ECB-47A5-936A-424A79A392AE}">
      <dsp:nvSpPr>
        <dsp:cNvPr id="0" name=""/>
        <dsp:cNvSpPr/>
      </dsp:nvSpPr>
      <dsp:spPr>
        <a:xfrm>
          <a:off x="2268842" y="376258"/>
          <a:ext cx="1398549" cy="652875"/>
        </a:xfrm>
        <a:prstGeom prst="roundRect">
          <a:avLst>
            <a:gd name="adj" fmla="val 10000"/>
          </a:avLst>
        </a:prstGeom>
        <a:solidFill>
          <a:schemeClr val="bg1">
            <a:lumMod val="75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latin typeface="Helvetica"/>
              <a:cs typeface="Helvetica"/>
            </a:rPr>
            <a:t>What helps?</a:t>
          </a:r>
          <a:endParaRPr lang="en-AU" sz="1700" kern="1200" dirty="0">
            <a:latin typeface="Helvetica"/>
            <a:cs typeface="Helvetica"/>
          </a:endParaRPr>
        </a:p>
      </dsp:txBody>
      <dsp:txXfrm>
        <a:off x="2287964" y="395380"/>
        <a:ext cx="1360305" cy="614631"/>
      </dsp:txXfrm>
    </dsp:sp>
    <dsp:sp modelId="{F1BD7011-6989-4854-910E-E9B44C65CD77}">
      <dsp:nvSpPr>
        <dsp:cNvPr id="0" name=""/>
        <dsp:cNvSpPr/>
      </dsp:nvSpPr>
      <dsp:spPr>
        <a:xfrm>
          <a:off x="4902602" y="376248"/>
          <a:ext cx="1469512" cy="652875"/>
        </a:xfrm>
        <a:prstGeom prst="roundRect">
          <a:avLst>
            <a:gd name="adj" fmla="val 10000"/>
          </a:avLst>
        </a:prstGeom>
        <a:solidFill>
          <a:schemeClr val="bg1">
            <a:lumMod val="75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solidFill>
                <a:schemeClr val="tx1"/>
              </a:solidFill>
              <a:latin typeface="Helvetica"/>
              <a:cs typeface="Helvetica"/>
            </a:rPr>
            <a:t>What doesn’t?</a:t>
          </a:r>
          <a:endParaRPr lang="en-AU" sz="1700" b="0" i="0" kern="1200" dirty="0">
            <a:solidFill>
              <a:schemeClr val="tx1"/>
            </a:solidFill>
            <a:latin typeface="Helvetica"/>
            <a:cs typeface="Helvetica"/>
          </a:endParaRPr>
        </a:p>
      </dsp:txBody>
      <dsp:txXfrm>
        <a:off x="4921724" y="395370"/>
        <a:ext cx="1431268" cy="614631"/>
      </dsp:txXfrm>
    </dsp:sp>
    <dsp:sp modelId="{AC2C8C60-1B83-4A55-92A7-D9F8831E1F13}">
      <dsp:nvSpPr>
        <dsp:cNvPr id="0" name=""/>
        <dsp:cNvSpPr/>
      </dsp:nvSpPr>
      <dsp:spPr>
        <a:xfrm>
          <a:off x="3962239" y="4261199"/>
          <a:ext cx="751976" cy="751976"/>
        </a:xfrm>
        <a:prstGeom prst="triangle">
          <a:avLst/>
        </a:prstGeom>
        <a:solidFill>
          <a:schemeClr val="bg1">
            <a:lumMod val="5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8CE17-5EDD-4658-99F6-2AE3E0F19C83}">
      <dsp:nvSpPr>
        <dsp:cNvPr id="0" name=""/>
        <dsp:cNvSpPr/>
      </dsp:nvSpPr>
      <dsp:spPr>
        <a:xfrm>
          <a:off x="2082298" y="3946372"/>
          <a:ext cx="4511858" cy="304801"/>
        </a:xfrm>
        <a:prstGeom prst="rect">
          <a:avLst/>
        </a:prstGeom>
        <a:solidFill>
          <a:schemeClr val="bg1">
            <a:lumMod val="5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4281-D137-44D0-A92F-552AAEA2068C}">
      <dsp:nvSpPr>
        <dsp:cNvPr id="0" name=""/>
        <dsp:cNvSpPr/>
      </dsp:nvSpPr>
      <dsp:spPr>
        <a:xfrm>
          <a:off x="4461811" y="3292653"/>
          <a:ext cx="2359683" cy="617623"/>
        </a:xfrm>
        <a:prstGeom prst="roundRect">
          <a:avLst/>
        </a:prstGeom>
        <a:solidFill>
          <a:srgbClr val="6DB7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solidFill>
                <a:srgbClr val="000000"/>
              </a:solidFill>
              <a:latin typeface="Helvetica Light"/>
              <a:cs typeface="Helvetica Light"/>
            </a:rPr>
            <a:t>Inability to influence unfair school rules </a:t>
          </a:r>
          <a:endParaRPr lang="en-AU" sz="1700" b="0" i="0" kern="1200" dirty="0">
            <a:solidFill>
              <a:srgbClr val="000000"/>
            </a:solidFill>
            <a:latin typeface="Helvetica Light"/>
            <a:cs typeface="Helvetica Light"/>
          </a:endParaRPr>
        </a:p>
      </dsp:txBody>
      <dsp:txXfrm>
        <a:off x="4491961" y="3322803"/>
        <a:ext cx="2299383" cy="557323"/>
      </dsp:txXfrm>
    </dsp:sp>
    <dsp:sp modelId="{77D672A4-C88A-4E48-8670-6748EEF6B9A3}">
      <dsp:nvSpPr>
        <dsp:cNvPr id="0" name=""/>
        <dsp:cNvSpPr/>
      </dsp:nvSpPr>
      <dsp:spPr>
        <a:xfrm>
          <a:off x="4461811" y="2626904"/>
          <a:ext cx="2359683" cy="617623"/>
        </a:xfrm>
        <a:prstGeom prst="roundRect">
          <a:avLst/>
        </a:prstGeom>
        <a:solidFill>
          <a:srgbClr val="FF4E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latin typeface="Helvetica Light"/>
              <a:cs typeface="Helvetica Light"/>
            </a:rPr>
            <a:t>Yelling or negative  teachers</a:t>
          </a:r>
          <a:endParaRPr lang="en-AU" sz="1700" b="0" i="0" kern="1200" dirty="0">
            <a:latin typeface="Helvetica Light"/>
            <a:cs typeface="Helvetica Light"/>
          </a:endParaRPr>
        </a:p>
      </dsp:txBody>
      <dsp:txXfrm>
        <a:off x="4491961" y="2657054"/>
        <a:ext cx="2299383" cy="557323"/>
      </dsp:txXfrm>
    </dsp:sp>
    <dsp:sp modelId="{88BCCB7A-2DE7-4DD3-A467-45DF626E077A}">
      <dsp:nvSpPr>
        <dsp:cNvPr id="0" name=""/>
        <dsp:cNvSpPr/>
      </dsp:nvSpPr>
      <dsp:spPr>
        <a:xfrm>
          <a:off x="4464500" y="2088233"/>
          <a:ext cx="2359683" cy="507482"/>
        </a:xfrm>
        <a:prstGeom prst="roundRect">
          <a:avLst/>
        </a:prstGeom>
        <a:solidFill>
          <a:srgbClr val="1FBB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latin typeface="Helvetica Light"/>
              <a:cs typeface="Helvetica Light"/>
            </a:rPr>
            <a:t>Bullying</a:t>
          </a:r>
          <a:endParaRPr lang="en-AU" sz="1700" b="0" i="0" kern="1200" dirty="0">
            <a:latin typeface="Helvetica Light"/>
            <a:cs typeface="Helvetica Light"/>
          </a:endParaRPr>
        </a:p>
      </dsp:txBody>
      <dsp:txXfrm>
        <a:off x="4489273" y="2113006"/>
        <a:ext cx="2310137" cy="457936"/>
      </dsp:txXfrm>
    </dsp:sp>
    <dsp:sp modelId="{13B48C07-9456-4424-B29A-B9CB3CDEFD5A}">
      <dsp:nvSpPr>
        <dsp:cNvPr id="0" name=""/>
        <dsp:cNvSpPr/>
      </dsp:nvSpPr>
      <dsp:spPr>
        <a:xfrm>
          <a:off x="4464500" y="1224133"/>
          <a:ext cx="2359683" cy="848077"/>
        </a:xfrm>
        <a:prstGeom prst="roundRect">
          <a:avLst/>
        </a:prstGeom>
        <a:solidFill>
          <a:srgbClr val="FD29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latin typeface="Helvetica Light"/>
              <a:cs typeface="Helvetica Light"/>
            </a:rPr>
            <a:t>Family don’t allow you to make your own mistakes</a:t>
          </a:r>
          <a:endParaRPr lang="en-AU" sz="1700" b="0" i="0" kern="1200" dirty="0">
            <a:latin typeface="Helvetica Light"/>
            <a:cs typeface="Helvetica Light"/>
          </a:endParaRPr>
        </a:p>
      </dsp:txBody>
      <dsp:txXfrm>
        <a:off x="4505900" y="1265533"/>
        <a:ext cx="2276883" cy="765277"/>
      </dsp:txXfrm>
    </dsp:sp>
    <dsp:sp modelId="{717BAF71-FAF2-4CF7-AE67-15CBBF2CE0C0}">
      <dsp:nvSpPr>
        <dsp:cNvPr id="0" name=""/>
        <dsp:cNvSpPr/>
      </dsp:nvSpPr>
      <dsp:spPr>
        <a:xfrm>
          <a:off x="1881526" y="3292653"/>
          <a:ext cx="2306552" cy="617623"/>
        </a:xfrm>
        <a:prstGeom prst="roundRect">
          <a:avLst/>
        </a:prstGeom>
        <a:solidFill>
          <a:srgbClr val="6DB7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0" i="0" kern="1200" dirty="0" smtClean="0">
              <a:solidFill>
                <a:srgbClr val="000000"/>
              </a:solidFill>
              <a:latin typeface="Helvetica Light"/>
              <a:cs typeface="Helvetica Light"/>
            </a:rPr>
            <a:t>Safe &amp; supportive school</a:t>
          </a:r>
          <a:endParaRPr lang="en-AU" sz="1600" b="0" i="0" kern="1200" dirty="0">
            <a:solidFill>
              <a:srgbClr val="000000"/>
            </a:solidFill>
            <a:latin typeface="Helvetica Light"/>
            <a:cs typeface="Helvetica Light"/>
          </a:endParaRPr>
        </a:p>
      </dsp:txBody>
      <dsp:txXfrm>
        <a:off x="1911676" y="3322803"/>
        <a:ext cx="2246252" cy="557323"/>
      </dsp:txXfrm>
    </dsp:sp>
    <dsp:sp modelId="{59D39789-D9C8-4F5F-A821-CF2D4B029E48}">
      <dsp:nvSpPr>
        <dsp:cNvPr id="0" name=""/>
        <dsp:cNvSpPr/>
      </dsp:nvSpPr>
      <dsp:spPr>
        <a:xfrm>
          <a:off x="1881526" y="2626904"/>
          <a:ext cx="2306552" cy="617623"/>
        </a:xfrm>
        <a:prstGeom prst="roundRect">
          <a:avLst/>
        </a:prstGeom>
        <a:solidFill>
          <a:srgbClr val="FF4E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latin typeface="Helvetica Light"/>
              <a:cs typeface="Helvetica Light"/>
            </a:rPr>
            <a:t>Caring teachers</a:t>
          </a:r>
          <a:endParaRPr lang="en-AU" sz="1700" b="0" i="0" kern="1200" dirty="0">
            <a:latin typeface="Helvetica Light"/>
            <a:cs typeface="Helvetica Light"/>
          </a:endParaRPr>
        </a:p>
      </dsp:txBody>
      <dsp:txXfrm>
        <a:off x="1911676" y="2657054"/>
        <a:ext cx="2246252" cy="557323"/>
      </dsp:txXfrm>
    </dsp:sp>
    <dsp:sp modelId="{D9870D03-D4A3-42D1-A971-C49005978CFD}">
      <dsp:nvSpPr>
        <dsp:cNvPr id="0" name=""/>
        <dsp:cNvSpPr/>
      </dsp:nvSpPr>
      <dsp:spPr>
        <a:xfrm>
          <a:off x="1892589" y="1956516"/>
          <a:ext cx="2306552" cy="617623"/>
        </a:xfrm>
        <a:prstGeom prst="roundRect">
          <a:avLst/>
        </a:prstGeom>
        <a:solidFill>
          <a:srgbClr val="1FBB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latin typeface="Helvetica Light"/>
              <a:cs typeface="Helvetica Light"/>
            </a:rPr>
            <a:t>Good friends</a:t>
          </a:r>
          <a:endParaRPr lang="en-AU" sz="1700" b="0" i="0" kern="1200" dirty="0">
            <a:latin typeface="Helvetica Light"/>
            <a:cs typeface="Helvetica Light"/>
          </a:endParaRPr>
        </a:p>
      </dsp:txBody>
      <dsp:txXfrm>
        <a:off x="1922739" y="1986666"/>
        <a:ext cx="2246252" cy="557323"/>
      </dsp:txXfrm>
    </dsp:sp>
    <dsp:sp modelId="{11951DC1-8668-4A13-AF26-9BB5923AC2FE}">
      <dsp:nvSpPr>
        <dsp:cNvPr id="0" name=""/>
        <dsp:cNvSpPr/>
      </dsp:nvSpPr>
      <dsp:spPr>
        <a:xfrm>
          <a:off x="1872213" y="1296145"/>
          <a:ext cx="2306552" cy="617623"/>
        </a:xfrm>
        <a:prstGeom prst="roundRect">
          <a:avLst/>
        </a:prstGeom>
        <a:solidFill>
          <a:srgbClr val="FD29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b="0" i="0" kern="1200" dirty="0" smtClean="0">
              <a:latin typeface="Helvetica Light"/>
              <a:cs typeface="Helvetica Light"/>
            </a:rPr>
            <a:t>Caring family</a:t>
          </a:r>
          <a:endParaRPr lang="en-AU" sz="1700" b="0" i="0" kern="1200" dirty="0">
            <a:latin typeface="Helvetica Light"/>
            <a:cs typeface="Helvetica Light"/>
          </a:endParaRPr>
        </a:p>
      </dsp:txBody>
      <dsp:txXfrm>
        <a:off x="1902363" y="1326295"/>
        <a:ext cx="2246252" cy="5573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C5F51-25ED-A544-96A3-CE147F1AA060}">
      <dsp:nvSpPr>
        <dsp:cNvPr id="0" name=""/>
        <dsp:cNvSpPr/>
      </dsp:nvSpPr>
      <dsp:spPr>
        <a:xfrm>
          <a:off x="2341" y="446533"/>
          <a:ext cx="1857722" cy="1114633"/>
        </a:xfrm>
        <a:prstGeom prst="rect">
          <a:avLst/>
        </a:prstGeom>
        <a:solidFill>
          <a:srgbClr val="C92D7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300"/>
            </a:spcAft>
          </a:pPr>
          <a:r>
            <a:rPr lang="en-US" sz="1700" b="1" kern="1200" dirty="0" smtClean="0">
              <a:latin typeface="Helvetica"/>
              <a:cs typeface="Helvetica"/>
            </a:rPr>
            <a:t>   1</a:t>
          </a:r>
        </a:p>
        <a:p>
          <a:pPr lvl="0" algn="ctr" defTabSz="755650">
            <a:lnSpc>
              <a:spcPct val="90000"/>
            </a:lnSpc>
            <a:spcBef>
              <a:spcPct val="0"/>
            </a:spcBef>
            <a:spcAft>
              <a:spcPts val="300"/>
            </a:spcAft>
          </a:pPr>
          <a:r>
            <a:rPr lang="en-US" sz="1600" b="1" kern="1200" dirty="0" smtClean="0">
              <a:latin typeface="Helvetica"/>
              <a:cs typeface="Helvetica"/>
            </a:rPr>
            <a:t>Students</a:t>
          </a:r>
        </a:p>
        <a:p>
          <a:pPr lvl="0" algn="ctr" defTabSz="755650">
            <a:lnSpc>
              <a:spcPct val="90000"/>
            </a:lnSpc>
            <a:spcBef>
              <a:spcPct val="0"/>
            </a:spcBef>
            <a:spcAft>
              <a:spcPts val="300"/>
            </a:spcAft>
          </a:pPr>
          <a:r>
            <a:rPr lang="en-US" sz="1600" b="1" kern="1200" dirty="0" smtClean="0">
              <a:latin typeface="Helvetica"/>
              <a:cs typeface="Helvetica"/>
            </a:rPr>
            <a:t> &amp; teachers</a:t>
          </a:r>
        </a:p>
        <a:p>
          <a:pPr lvl="0" algn="ctr" defTabSz="755650">
            <a:lnSpc>
              <a:spcPct val="90000"/>
            </a:lnSpc>
            <a:spcBef>
              <a:spcPct val="0"/>
            </a:spcBef>
            <a:spcAft>
              <a:spcPct val="35000"/>
            </a:spcAft>
          </a:pPr>
          <a:endParaRPr lang="en-US" sz="1500" kern="1200" dirty="0"/>
        </a:p>
      </dsp:txBody>
      <dsp:txXfrm>
        <a:off x="2341" y="446533"/>
        <a:ext cx="1857722" cy="1114633"/>
      </dsp:txXfrm>
    </dsp:sp>
    <dsp:sp modelId="{F8FEBA0A-34E9-264F-BE29-1BDFCDF675C8}">
      <dsp:nvSpPr>
        <dsp:cNvPr id="0" name=""/>
        <dsp:cNvSpPr/>
      </dsp:nvSpPr>
      <dsp:spPr>
        <a:xfrm>
          <a:off x="2045835" y="446533"/>
          <a:ext cx="1857722" cy="1114633"/>
        </a:xfrm>
        <a:prstGeom prst="rect">
          <a:avLst/>
        </a:prstGeom>
        <a:solidFill>
          <a:srgbClr val="6CBB1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0"/>
            </a:spcAft>
          </a:pPr>
          <a:r>
            <a:rPr lang="en-US" sz="1700" b="1" kern="1200" dirty="0" smtClean="0">
              <a:latin typeface="Helvetica"/>
              <a:cs typeface="Helvetica"/>
            </a:rPr>
            <a:t>  2</a:t>
          </a:r>
        </a:p>
        <a:p>
          <a:pPr lvl="0" algn="ctr" defTabSz="755650">
            <a:lnSpc>
              <a:spcPct val="90000"/>
            </a:lnSpc>
            <a:spcBef>
              <a:spcPct val="0"/>
            </a:spcBef>
            <a:spcAft>
              <a:spcPts val="0"/>
            </a:spcAft>
          </a:pPr>
          <a:r>
            <a:rPr lang="en-US" sz="1600" b="1" kern="1200" dirty="0" smtClean="0">
              <a:latin typeface="Helvetica"/>
              <a:cs typeface="Helvetica"/>
            </a:rPr>
            <a:t>Students</a:t>
          </a:r>
        </a:p>
        <a:p>
          <a:pPr lvl="0" algn="ctr" defTabSz="755650">
            <a:lnSpc>
              <a:spcPct val="90000"/>
            </a:lnSpc>
            <a:spcBef>
              <a:spcPct val="0"/>
            </a:spcBef>
            <a:spcAft>
              <a:spcPts val="0"/>
            </a:spcAft>
          </a:pPr>
          <a:r>
            <a:rPr lang="en-US" sz="1600" b="1" kern="1200" dirty="0" smtClean="0">
              <a:latin typeface="Helvetica"/>
              <a:cs typeface="Helvetica"/>
            </a:rPr>
            <a:t>&amp; parents /</a:t>
          </a:r>
        </a:p>
        <a:p>
          <a:pPr lvl="0" algn="ctr" defTabSz="755650">
            <a:lnSpc>
              <a:spcPct val="90000"/>
            </a:lnSpc>
            <a:spcBef>
              <a:spcPct val="0"/>
            </a:spcBef>
            <a:spcAft>
              <a:spcPts val="0"/>
            </a:spcAft>
          </a:pPr>
          <a:r>
            <a:rPr lang="en-US" sz="1600" b="1" kern="1200" dirty="0" err="1" smtClean="0">
              <a:latin typeface="Helvetica"/>
              <a:cs typeface="Helvetica"/>
            </a:rPr>
            <a:t>carers</a:t>
          </a:r>
          <a:endParaRPr lang="en-US" sz="1600" b="1" kern="1200" dirty="0" smtClean="0">
            <a:latin typeface="Helvetica"/>
            <a:cs typeface="Helvetica"/>
          </a:endParaRPr>
        </a:p>
        <a:p>
          <a:pPr lvl="0" algn="ctr" defTabSz="755650">
            <a:lnSpc>
              <a:spcPct val="90000"/>
            </a:lnSpc>
            <a:spcBef>
              <a:spcPct val="0"/>
            </a:spcBef>
            <a:spcAft>
              <a:spcPct val="35000"/>
            </a:spcAft>
          </a:pPr>
          <a:endParaRPr lang="en-US" sz="1200" kern="1200" dirty="0"/>
        </a:p>
      </dsp:txBody>
      <dsp:txXfrm>
        <a:off x="2045835" y="446533"/>
        <a:ext cx="1857722" cy="1114633"/>
      </dsp:txXfrm>
    </dsp:sp>
    <dsp:sp modelId="{37D6C511-D888-7542-8A85-323161700276}">
      <dsp:nvSpPr>
        <dsp:cNvPr id="0" name=""/>
        <dsp:cNvSpPr/>
      </dsp:nvSpPr>
      <dsp:spPr>
        <a:xfrm>
          <a:off x="4089330" y="446533"/>
          <a:ext cx="1857722" cy="1114633"/>
        </a:xfrm>
        <a:prstGeom prst="rect">
          <a:avLst/>
        </a:prstGeom>
        <a:solidFill>
          <a:srgbClr val="D7713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300"/>
            </a:spcAft>
          </a:pPr>
          <a:r>
            <a:rPr lang="en-US" sz="1700" b="1" kern="1200" dirty="0" smtClean="0">
              <a:latin typeface="Helvetica"/>
              <a:cs typeface="Helvetica"/>
            </a:rPr>
            <a:t>  3</a:t>
          </a:r>
        </a:p>
        <a:p>
          <a:pPr lvl="0" algn="ctr" defTabSz="755650">
            <a:lnSpc>
              <a:spcPct val="90000"/>
            </a:lnSpc>
            <a:spcBef>
              <a:spcPct val="0"/>
            </a:spcBef>
            <a:spcAft>
              <a:spcPts val="300"/>
            </a:spcAft>
          </a:pPr>
          <a:r>
            <a:rPr lang="en-US" sz="1600" b="1" kern="1200" dirty="0" smtClean="0">
              <a:latin typeface="Helvetica"/>
              <a:cs typeface="Helvetica"/>
            </a:rPr>
            <a:t>Students &amp;</a:t>
          </a:r>
        </a:p>
        <a:p>
          <a:pPr lvl="0" algn="ctr" defTabSz="755650">
            <a:lnSpc>
              <a:spcPct val="90000"/>
            </a:lnSpc>
            <a:spcBef>
              <a:spcPct val="0"/>
            </a:spcBef>
            <a:spcAft>
              <a:spcPts val="300"/>
            </a:spcAft>
          </a:pPr>
          <a:r>
            <a:rPr lang="en-US" sz="1600" b="1" kern="1200" dirty="0" smtClean="0">
              <a:latin typeface="Helvetica"/>
              <a:cs typeface="Helvetica"/>
            </a:rPr>
            <a:t>close friends</a:t>
          </a:r>
          <a:endParaRPr lang="en-US" sz="1600" b="1" kern="1200" dirty="0">
            <a:latin typeface="Helvetica"/>
            <a:cs typeface="Helvetica"/>
          </a:endParaRPr>
        </a:p>
      </dsp:txBody>
      <dsp:txXfrm>
        <a:off x="4089330" y="446533"/>
        <a:ext cx="1857722" cy="1114633"/>
      </dsp:txXfrm>
    </dsp:sp>
    <dsp:sp modelId="{7C51B79C-C14F-B14E-8526-FDB71E5F484C}">
      <dsp:nvSpPr>
        <dsp:cNvPr id="0" name=""/>
        <dsp:cNvSpPr/>
      </dsp:nvSpPr>
      <dsp:spPr>
        <a:xfrm>
          <a:off x="6132824" y="446533"/>
          <a:ext cx="1857722" cy="1114633"/>
        </a:xfrm>
        <a:prstGeom prst="rect">
          <a:avLst/>
        </a:prstGeom>
        <a:solidFill>
          <a:srgbClr val="CD551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300"/>
            </a:spcAft>
          </a:pPr>
          <a:r>
            <a:rPr lang="en-US" sz="1800" kern="1200" dirty="0" smtClean="0"/>
            <a:t>  </a:t>
          </a:r>
          <a:r>
            <a:rPr lang="en-US" sz="1800" b="1" kern="1200" dirty="0" smtClean="0">
              <a:latin typeface="Helvetica"/>
              <a:cs typeface="Helvetica"/>
            </a:rPr>
            <a:t>4</a:t>
          </a:r>
        </a:p>
        <a:p>
          <a:pPr lvl="0" algn="ctr" defTabSz="800100">
            <a:lnSpc>
              <a:spcPct val="90000"/>
            </a:lnSpc>
            <a:spcBef>
              <a:spcPct val="0"/>
            </a:spcBef>
            <a:spcAft>
              <a:spcPts val="300"/>
            </a:spcAft>
          </a:pPr>
          <a:r>
            <a:rPr lang="en-US" sz="1600" b="1" kern="1200" dirty="0" smtClean="0">
              <a:latin typeface="Helvetica"/>
              <a:cs typeface="Helvetica"/>
            </a:rPr>
            <a:t>Students &amp;</a:t>
          </a:r>
        </a:p>
        <a:p>
          <a:pPr lvl="0" algn="ctr" defTabSz="800100">
            <a:lnSpc>
              <a:spcPct val="90000"/>
            </a:lnSpc>
            <a:spcBef>
              <a:spcPct val="0"/>
            </a:spcBef>
            <a:spcAft>
              <a:spcPts val="300"/>
            </a:spcAft>
          </a:pPr>
          <a:r>
            <a:rPr lang="en-US" sz="1600" b="1" kern="1200" dirty="0" smtClean="0">
              <a:latin typeface="Helvetica"/>
              <a:cs typeface="Helvetica"/>
            </a:rPr>
            <a:t>home group teacher</a:t>
          </a:r>
          <a:endParaRPr lang="en-US" sz="1600" b="1" kern="1200" dirty="0">
            <a:latin typeface="Helvetica"/>
            <a:cs typeface="Helvetica"/>
          </a:endParaRPr>
        </a:p>
      </dsp:txBody>
      <dsp:txXfrm>
        <a:off x="6132824" y="446533"/>
        <a:ext cx="1857722" cy="1114633"/>
      </dsp:txXfrm>
    </dsp:sp>
    <dsp:sp modelId="{CC3DB8ED-007F-CA47-824F-FE956143B205}">
      <dsp:nvSpPr>
        <dsp:cNvPr id="0" name=""/>
        <dsp:cNvSpPr/>
      </dsp:nvSpPr>
      <dsp:spPr>
        <a:xfrm>
          <a:off x="2341" y="1746939"/>
          <a:ext cx="1857722" cy="1114633"/>
        </a:xfrm>
        <a:prstGeom prst="rect">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0"/>
            </a:spcAft>
          </a:pPr>
          <a:r>
            <a:rPr lang="en-US" sz="1700" b="1" kern="1200" dirty="0" smtClean="0">
              <a:latin typeface="Helvetica"/>
              <a:cs typeface="Helvetica"/>
            </a:rPr>
            <a:t>  5</a:t>
          </a:r>
        </a:p>
        <a:p>
          <a:pPr lvl="0" algn="ctr" defTabSz="755650">
            <a:lnSpc>
              <a:spcPct val="90000"/>
            </a:lnSpc>
            <a:spcBef>
              <a:spcPct val="0"/>
            </a:spcBef>
            <a:spcAft>
              <a:spcPts val="0"/>
            </a:spcAft>
          </a:pPr>
          <a:r>
            <a:rPr lang="en-US" sz="1600" b="1" kern="1200" dirty="0" smtClean="0">
              <a:latin typeface="Helvetica"/>
              <a:cs typeface="Helvetica"/>
            </a:rPr>
            <a:t>Teachers &amp; </a:t>
          </a:r>
        </a:p>
        <a:p>
          <a:pPr lvl="0" algn="ctr" defTabSz="755650">
            <a:lnSpc>
              <a:spcPct val="90000"/>
            </a:lnSpc>
            <a:spcBef>
              <a:spcPct val="0"/>
            </a:spcBef>
            <a:spcAft>
              <a:spcPts val="0"/>
            </a:spcAft>
          </a:pPr>
          <a:r>
            <a:rPr lang="en-US" sz="1600" b="1" kern="1200" dirty="0" smtClean="0">
              <a:latin typeface="Helvetica"/>
              <a:cs typeface="Helvetica"/>
            </a:rPr>
            <a:t>other teachers</a:t>
          </a:r>
          <a:endParaRPr lang="en-US" sz="1600" b="1" kern="1200" dirty="0">
            <a:latin typeface="Helvetica"/>
            <a:cs typeface="Helvetica"/>
          </a:endParaRPr>
        </a:p>
      </dsp:txBody>
      <dsp:txXfrm>
        <a:off x="2341" y="1746939"/>
        <a:ext cx="1857722" cy="1114633"/>
      </dsp:txXfrm>
    </dsp:sp>
    <dsp:sp modelId="{F6466111-0DB7-2E47-9959-21C89BFFF423}">
      <dsp:nvSpPr>
        <dsp:cNvPr id="0" name=""/>
        <dsp:cNvSpPr/>
      </dsp:nvSpPr>
      <dsp:spPr>
        <a:xfrm>
          <a:off x="2045835" y="1746939"/>
          <a:ext cx="1857722" cy="1114633"/>
        </a:xfrm>
        <a:prstGeom prst="rect">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300"/>
            </a:spcAft>
          </a:pPr>
          <a:r>
            <a:rPr lang="en-US" sz="1700" b="1" kern="1200" dirty="0" smtClean="0">
              <a:latin typeface="Helvetica"/>
              <a:cs typeface="Helvetica"/>
            </a:rPr>
            <a:t>  6</a:t>
          </a:r>
        </a:p>
        <a:p>
          <a:pPr lvl="0" algn="ctr" defTabSz="755650">
            <a:lnSpc>
              <a:spcPct val="90000"/>
            </a:lnSpc>
            <a:spcBef>
              <a:spcPct val="0"/>
            </a:spcBef>
            <a:spcAft>
              <a:spcPts val="300"/>
            </a:spcAft>
          </a:pPr>
          <a:r>
            <a:rPr lang="en-US" sz="1600" b="1" kern="1200" dirty="0" smtClean="0">
              <a:latin typeface="Helvetica"/>
              <a:cs typeface="Helvetica"/>
            </a:rPr>
            <a:t>Parents &amp;</a:t>
          </a:r>
        </a:p>
        <a:p>
          <a:pPr lvl="0" algn="ctr" defTabSz="755650">
            <a:lnSpc>
              <a:spcPct val="90000"/>
            </a:lnSpc>
            <a:spcBef>
              <a:spcPct val="0"/>
            </a:spcBef>
            <a:spcAft>
              <a:spcPts val="300"/>
            </a:spcAft>
          </a:pPr>
          <a:r>
            <a:rPr lang="en-US" sz="1600" b="1" kern="1200" dirty="0" smtClean="0">
              <a:latin typeface="Helvetica"/>
              <a:cs typeface="Helvetica"/>
            </a:rPr>
            <a:t>teachers</a:t>
          </a:r>
          <a:endParaRPr lang="en-US" sz="1600" b="1" kern="1200" dirty="0">
            <a:latin typeface="Helvetica"/>
            <a:cs typeface="Helvetica"/>
          </a:endParaRPr>
        </a:p>
      </dsp:txBody>
      <dsp:txXfrm>
        <a:off x="2045835" y="1746939"/>
        <a:ext cx="1857722" cy="1114633"/>
      </dsp:txXfrm>
    </dsp:sp>
    <dsp:sp modelId="{91F2668C-A167-CF47-977C-F62C4864DD05}">
      <dsp:nvSpPr>
        <dsp:cNvPr id="0" name=""/>
        <dsp:cNvSpPr/>
      </dsp:nvSpPr>
      <dsp:spPr>
        <a:xfrm>
          <a:off x="4089330" y="1746939"/>
          <a:ext cx="1857722" cy="1114633"/>
        </a:xfrm>
        <a:prstGeom prst="rect">
          <a:avLst/>
        </a:prstGeom>
        <a:solidFill>
          <a:srgbClr val="D59C3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300"/>
            </a:spcAft>
          </a:pPr>
          <a:r>
            <a:rPr lang="en-US" sz="1700" b="1" kern="1200" dirty="0" smtClean="0">
              <a:latin typeface="Helvetica"/>
              <a:cs typeface="Helvetica"/>
            </a:rPr>
            <a:t>  7</a:t>
          </a:r>
        </a:p>
        <a:p>
          <a:pPr lvl="0" algn="ctr" defTabSz="755650">
            <a:lnSpc>
              <a:spcPct val="90000"/>
            </a:lnSpc>
            <a:spcBef>
              <a:spcPct val="0"/>
            </a:spcBef>
            <a:spcAft>
              <a:spcPts val="300"/>
            </a:spcAft>
          </a:pPr>
          <a:r>
            <a:rPr lang="en-US" sz="1600" b="1" kern="1200" dirty="0" smtClean="0">
              <a:latin typeface="Helvetica"/>
              <a:cs typeface="Helvetica"/>
            </a:rPr>
            <a:t>Students &amp; </a:t>
          </a:r>
          <a:r>
            <a:rPr lang="en-US" sz="1600" b="1" kern="1200" dirty="0" err="1" smtClean="0">
              <a:latin typeface="Helvetica"/>
              <a:cs typeface="Helvetica"/>
            </a:rPr>
            <a:t>counsellors</a:t>
          </a:r>
          <a:endParaRPr lang="en-US" sz="1600" b="1" kern="1200" dirty="0" smtClean="0">
            <a:latin typeface="Helvetica"/>
            <a:cs typeface="Helvetica"/>
          </a:endParaRPr>
        </a:p>
      </dsp:txBody>
      <dsp:txXfrm>
        <a:off x="4089330" y="1746939"/>
        <a:ext cx="1857722" cy="1114633"/>
      </dsp:txXfrm>
    </dsp:sp>
    <dsp:sp modelId="{6E709C83-E617-3D41-BA21-B4736FCB6836}">
      <dsp:nvSpPr>
        <dsp:cNvPr id="0" name=""/>
        <dsp:cNvSpPr/>
      </dsp:nvSpPr>
      <dsp:spPr>
        <a:xfrm>
          <a:off x="6132824" y="1746939"/>
          <a:ext cx="1857722" cy="1114633"/>
        </a:xfrm>
        <a:prstGeom prst="rect">
          <a:avLst/>
        </a:prstGeom>
        <a:solidFill>
          <a:srgbClr val="004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300"/>
            </a:spcAft>
          </a:pPr>
          <a:r>
            <a:rPr lang="en-US" sz="1700" b="1" kern="1200" dirty="0" smtClean="0">
              <a:latin typeface="Helvetica"/>
              <a:cs typeface="Helvetica"/>
            </a:rPr>
            <a:t>  8</a:t>
          </a:r>
        </a:p>
        <a:p>
          <a:pPr lvl="0" algn="ctr" defTabSz="755650">
            <a:lnSpc>
              <a:spcPct val="90000"/>
            </a:lnSpc>
            <a:spcBef>
              <a:spcPct val="0"/>
            </a:spcBef>
            <a:spcAft>
              <a:spcPts val="300"/>
            </a:spcAft>
          </a:pPr>
          <a:r>
            <a:rPr lang="en-US" sz="1600" b="1" kern="1200" dirty="0" smtClean="0">
              <a:latin typeface="Helvetica"/>
              <a:cs typeface="Helvetica"/>
            </a:rPr>
            <a:t>Teachers &amp;</a:t>
          </a:r>
        </a:p>
        <a:p>
          <a:pPr lvl="0" algn="ctr" defTabSz="755650">
            <a:lnSpc>
              <a:spcPct val="90000"/>
            </a:lnSpc>
            <a:spcBef>
              <a:spcPct val="0"/>
            </a:spcBef>
            <a:spcAft>
              <a:spcPts val="300"/>
            </a:spcAft>
          </a:pPr>
          <a:r>
            <a:rPr lang="en-US" sz="1600" b="1" kern="1200" dirty="0" smtClean="0">
              <a:latin typeface="Helvetica"/>
              <a:cs typeface="Helvetica"/>
            </a:rPr>
            <a:t>Principals</a:t>
          </a:r>
        </a:p>
      </dsp:txBody>
      <dsp:txXfrm>
        <a:off x="6132824" y="1746939"/>
        <a:ext cx="1857722" cy="1114633"/>
      </dsp:txXfrm>
    </dsp:sp>
    <dsp:sp modelId="{2CE6603F-2C5C-5341-A6F9-A9B1598828BF}">
      <dsp:nvSpPr>
        <dsp:cNvPr id="0" name=""/>
        <dsp:cNvSpPr/>
      </dsp:nvSpPr>
      <dsp:spPr>
        <a:xfrm>
          <a:off x="1024088" y="3047344"/>
          <a:ext cx="1857722" cy="1114633"/>
        </a:xfrm>
        <a:prstGeom prst="rect">
          <a:avLst/>
        </a:prstGeom>
        <a:solidFill>
          <a:srgbClr val="661D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300"/>
            </a:spcAft>
          </a:pPr>
          <a:r>
            <a:rPr lang="en-US" sz="1700" b="1" kern="1200" dirty="0" smtClean="0">
              <a:latin typeface="Helvetica"/>
              <a:cs typeface="Helvetica"/>
            </a:rPr>
            <a:t>  9</a:t>
          </a:r>
        </a:p>
        <a:p>
          <a:pPr lvl="0" algn="ctr" defTabSz="755650">
            <a:lnSpc>
              <a:spcPct val="90000"/>
            </a:lnSpc>
            <a:spcBef>
              <a:spcPct val="0"/>
            </a:spcBef>
            <a:spcAft>
              <a:spcPts val="300"/>
            </a:spcAft>
          </a:pPr>
          <a:r>
            <a:rPr lang="en-US" sz="1600" b="1" kern="1200" dirty="0" smtClean="0">
              <a:latin typeface="Helvetica"/>
              <a:cs typeface="Helvetica"/>
            </a:rPr>
            <a:t>Students </a:t>
          </a:r>
        </a:p>
        <a:p>
          <a:pPr lvl="0" algn="ctr" defTabSz="755650">
            <a:lnSpc>
              <a:spcPct val="90000"/>
            </a:lnSpc>
            <a:spcBef>
              <a:spcPct val="0"/>
            </a:spcBef>
            <a:spcAft>
              <a:spcPts val="300"/>
            </a:spcAft>
          </a:pPr>
          <a:r>
            <a:rPr lang="en-US" sz="1600" b="1" kern="1200" dirty="0" smtClean="0">
              <a:latin typeface="Helvetica"/>
              <a:cs typeface="Helvetica"/>
            </a:rPr>
            <a:t>&amp; peers</a:t>
          </a:r>
        </a:p>
      </dsp:txBody>
      <dsp:txXfrm>
        <a:off x="1024088" y="3047344"/>
        <a:ext cx="1857722" cy="1114633"/>
      </dsp:txXfrm>
    </dsp:sp>
    <dsp:sp modelId="{5C9CDB1C-D24B-9C4A-9F7C-3AF0BEF53127}">
      <dsp:nvSpPr>
        <dsp:cNvPr id="0" name=""/>
        <dsp:cNvSpPr/>
      </dsp:nvSpPr>
      <dsp:spPr>
        <a:xfrm>
          <a:off x="3067582" y="3047344"/>
          <a:ext cx="1857722" cy="1114633"/>
        </a:xfrm>
        <a:prstGeom prst="rect">
          <a:avLst/>
        </a:prstGeom>
        <a:solidFill>
          <a:srgbClr val="962D3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300"/>
            </a:spcAft>
          </a:pPr>
          <a:r>
            <a:rPr lang="en-US" sz="1700" b="1" kern="1200" dirty="0" smtClean="0">
              <a:latin typeface="Helvetica"/>
              <a:cs typeface="Helvetica"/>
            </a:rPr>
            <a:t>10</a:t>
          </a:r>
        </a:p>
        <a:p>
          <a:pPr lvl="0" algn="ctr" defTabSz="755650">
            <a:lnSpc>
              <a:spcPct val="90000"/>
            </a:lnSpc>
            <a:spcBef>
              <a:spcPct val="0"/>
            </a:spcBef>
            <a:spcAft>
              <a:spcPts val="300"/>
            </a:spcAft>
          </a:pPr>
          <a:r>
            <a:rPr lang="en-US" sz="1600" b="1" kern="1200" dirty="0" smtClean="0">
              <a:latin typeface="Helvetica"/>
              <a:cs typeface="Helvetica"/>
            </a:rPr>
            <a:t>Principals &amp; Students</a:t>
          </a:r>
        </a:p>
      </dsp:txBody>
      <dsp:txXfrm>
        <a:off x="3067582" y="3047344"/>
        <a:ext cx="1857722" cy="1114633"/>
      </dsp:txXfrm>
    </dsp:sp>
    <dsp:sp modelId="{36DF68F0-4850-EF47-A9E5-885454240839}">
      <dsp:nvSpPr>
        <dsp:cNvPr id="0" name=""/>
        <dsp:cNvSpPr/>
      </dsp:nvSpPr>
      <dsp:spPr>
        <a:xfrm>
          <a:off x="5111077" y="3047344"/>
          <a:ext cx="1857722" cy="1114633"/>
        </a:xfrm>
        <a:prstGeom prst="rect">
          <a:avLst/>
        </a:prstGeom>
        <a:solidFill>
          <a:srgbClr val="4EA2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0"/>
            </a:spcAft>
          </a:pPr>
          <a:r>
            <a:rPr lang="en-US" sz="1700" b="1" kern="1200" dirty="0" smtClean="0">
              <a:latin typeface="Helvetica"/>
              <a:cs typeface="Helvetica"/>
            </a:rPr>
            <a:t>  11</a:t>
          </a:r>
        </a:p>
        <a:p>
          <a:pPr lvl="0" algn="ctr" defTabSz="755650">
            <a:lnSpc>
              <a:spcPct val="90000"/>
            </a:lnSpc>
            <a:spcBef>
              <a:spcPct val="0"/>
            </a:spcBef>
            <a:spcAft>
              <a:spcPts val="0"/>
            </a:spcAft>
          </a:pPr>
          <a:r>
            <a:rPr lang="en-US" sz="1600" b="1" kern="1200" dirty="0" smtClean="0">
              <a:latin typeface="Helvetica"/>
              <a:cs typeface="Helvetica"/>
            </a:rPr>
            <a:t>Students &amp;</a:t>
          </a:r>
        </a:p>
        <a:p>
          <a:pPr lvl="0" algn="ctr" defTabSz="755650">
            <a:lnSpc>
              <a:spcPct val="90000"/>
            </a:lnSpc>
            <a:spcBef>
              <a:spcPct val="0"/>
            </a:spcBef>
            <a:spcAft>
              <a:spcPts val="0"/>
            </a:spcAft>
          </a:pPr>
          <a:r>
            <a:rPr lang="en-US" sz="1600" b="1" kern="1200" dirty="0" smtClean="0">
              <a:latin typeface="Helvetica"/>
              <a:cs typeface="Helvetica"/>
            </a:rPr>
            <a:t>Non-teaching staff</a:t>
          </a:r>
        </a:p>
      </dsp:txBody>
      <dsp:txXfrm>
        <a:off x="5111077" y="3047344"/>
        <a:ext cx="1857722" cy="11146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B3969AD-1AE0-44CE-A3A8-E81461AB9569}" type="datetimeFigureOut">
              <a:rPr lang="en-AU" smtClean="0"/>
              <a:t>6/2/19</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06BF442-58D2-4158-AFFB-F2117FB75626}" type="slidenum">
              <a:rPr lang="en-AU" smtClean="0"/>
              <a:t>‹#›</a:t>
            </a:fld>
            <a:endParaRPr lang="en-AU" dirty="0"/>
          </a:p>
        </p:txBody>
      </p:sp>
    </p:spTree>
    <p:extLst>
      <p:ext uri="{BB962C8B-B14F-4D97-AF65-F5344CB8AC3E}">
        <p14:creationId xmlns:p14="http://schemas.microsoft.com/office/powerpoint/2010/main" val="281754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_ENREF_3"/></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use this presentation in its entirety or adapt it to best suit the professional development needs of your staff. Helpful notes have</a:t>
            </a:r>
            <a:r>
              <a:rPr lang="en-US" baseline="0" dirty="0" smtClean="0"/>
              <a:t> been added to the comment boxes of many of the slides. However, it is advised that you </a:t>
            </a:r>
            <a:r>
              <a:rPr lang="en-US" baseline="0" dirty="0" err="1" smtClean="0"/>
              <a:t>familiarise</a:t>
            </a:r>
            <a:r>
              <a:rPr lang="en-US" baseline="0" dirty="0" smtClean="0"/>
              <a:t> yourself with the content of the Executive Summary of the final project report.</a:t>
            </a:r>
          </a:p>
        </p:txBody>
      </p:sp>
      <p:sp>
        <p:nvSpPr>
          <p:cNvPr id="4" name="Slide Number Placeholder 3"/>
          <p:cNvSpPr>
            <a:spLocks noGrp="1"/>
          </p:cNvSpPr>
          <p:nvPr>
            <p:ph type="sldNum" sz="quarter" idx="10"/>
          </p:nvPr>
        </p:nvSpPr>
        <p:spPr/>
        <p:txBody>
          <a:bodyPr/>
          <a:lstStyle/>
          <a:p>
            <a:fld id="{F06BF442-58D2-4158-AFFB-F2117FB75626}" type="slidenum">
              <a:rPr lang="en-AU" smtClean="0"/>
              <a:t>1</a:t>
            </a:fld>
            <a:endParaRPr lang="en-AU" dirty="0"/>
          </a:p>
        </p:txBody>
      </p:sp>
    </p:spTree>
    <p:extLst>
      <p:ext uri="{BB962C8B-B14F-4D97-AF65-F5344CB8AC3E}">
        <p14:creationId xmlns:p14="http://schemas.microsoft.com/office/powerpoint/2010/main" val="270702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These domains are not exclusive and there are clearly areas of overlap.</a:t>
            </a:r>
          </a:p>
          <a:p>
            <a:r>
              <a:rPr lang="en-US" sz="1200" i="1" kern="1200" dirty="0" smtClean="0">
                <a:solidFill>
                  <a:schemeClr val="tx1"/>
                </a:solidFill>
                <a:latin typeface="+mn-lt"/>
                <a:ea typeface="+mn-ea"/>
                <a:cs typeface="+mn-cs"/>
              </a:rPr>
              <a:t>Systems and structures</a:t>
            </a:r>
            <a:r>
              <a:rPr lang="en-US" sz="1200" i="0" kern="1200" dirty="0" smtClean="0">
                <a:solidFill>
                  <a:schemeClr val="tx1"/>
                </a:solidFill>
                <a:latin typeface="+mn-lt"/>
                <a:ea typeface="+mn-ea"/>
                <a:cs typeface="+mn-cs"/>
              </a:rPr>
              <a:t> - outlining protocols and procedures related to issues such as students’ safety, care and protection, and mental health.</a:t>
            </a:r>
          </a:p>
          <a:p>
            <a:r>
              <a:rPr lang="en-US" sz="1200" i="1" kern="1200" dirty="0" smtClean="0">
                <a:solidFill>
                  <a:schemeClr val="tx1"/>
                </a:solidFill>
                <a:latin typeface="+mn-lt"/>
                <a:ea typeface="+mn-ea"/>
                <a:cs typeface="+mn-cs"/>
              </a:rPr>
              <a:t>Relationships </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 which the three dimensions of recognition theory - cared for, respected and valued were most evident.</a:t>
            </a:r>
          </a:p>
          <a:p>
            <a:r>
              <a:rPr lang="en-US" sz="1200" b="0" i="1" kern="1200" dirty="0" smtClean="0">
                <a:solidFill>
                  <a:schemeClr val="tx1"/>
                </a:solidFill>
                <a:latin typeface="+mn-lt"/>
                <a:ea typeface="+mn-ea"/>
                <a:cs typeface="+mn-cs"/>
              </a:rPr>
              <a:t>Teaching and Learning</a:t>
            </a:r>
            <a:r>
              <a:rPr lang="en-US" sz="1200" b="0" i="0" kern="1200" dirty="0" smtClean="0">
                <a:solidFill>
                  <a:schemeClr val="tx1"/>
                </a:solidFill>
                <a:latin typeface="+mn-lt"/>
                <a:ea typeface="+mn-ea"/>
                <a:cs typeface="+mn-cs"/>
              </a:rPr>
              <a:t> – which primarily includes pedagogy, curriculum and the provision of information.</a:t>
            </a:r>
          </a:p>
          <a:p>
            <a:r>
              <a:rPr lang="en-US" sz="1200" b="0" i="1" kern="1200" dirty="0" smtClean="0">
                <a:solidFill>
                  <a:schemeClr val="tx1"/>
                </a:solidFill>
                <a:latin typeface="+mn-lt"/>
                <a:ea typeface="+mn-ea"/>
                <a:cs typeface="+mn-cs"/>
              </a:rPr>
              <a:t>Environment </a:t>
            </a:r>
            <a:r>
              <a:rPr lang="en-US" sz="1200" b="0" i="0" kern="1200" dirty="0" smtClean="0">
                <a:solidFill>
                  <a:schemeClr val="tx1"/>
                </a:solidFill>
                <a:latin typeface="+mn-lt"/>
                <a:ea typeface="+mn-ea"/>
                <a:cs typeface="+mn-cs"/>
              </a:rPr>
              <a:t>- including the school culture and ethos, as well as physical aspects of the school environment.</a:t>
            </a:r>
          </a:p>
          <a:p>
            <a:r>
              <a:rPr lang="en-US" sz="1200" b="0" i="0" kern="1200" dirty="0" smtClean="0">
                <a:solidFill>
                  <a:schemeClr val="tx1"/>
                </a:solidFill>
                <a:latin typeface="+mn-lt"/>
                <a:ea typeface="+mn-ea"/>
                <a:cs typeface="+mn-cs"/>
              </a:rPr>
              <a:t>Some documentation, most notably that which advocated a whole school approach to wellbeing, incorporated reference to all four domains of implementation. This accounted for only 15 documents out of the 80 </a:t>
            </a:r>
            <a:r>
              <a:rPr lang="en-US" sz="1200" b="0" i="0" kern="1200" dirty="0" err="1" smtClean="0">
                <a:solidFill>
                  <a:schemeClr val="tx1"/>
                </a:solidFill>
                <a:latin typeface="+mn-lt"/>
                <a:ea typeface="+mn-ea"/>
                <a:cs typeface="+mn-cs"/>
              </a:rPr>
              <a:t>analysed</a:t>
            </a:r>
            <a:r>
              <a:rPr lang="en-US" sz="1200" b="0" i="0" kern="1200" dirty="0" smtClean="0">
                <a:solidFill>
                  <a:schemeClr val="tx1"/>
                </a:solidFill>
                <a:latin typeface="+mn-lt"/>
                <a:ea typeface="+mn-ea"/>
                <a:cs typeface="+mn-cs"/>
              </a:rPr>
              <a:t> and included half of the national educational documents. </a:t>
            </a:r>
            <a:r>
              <a:rPr lang="en-US" sz="1200" b="0" i="1" kern="1200" dirty="0" smtClean="0">
                <a:solidFill>
                  <a:schemeClr val="tx1"/>
                </a:solidFill>
                <a:latin typeface="+mn-lt"/>
                <a:ea typeface="+mn-ea"/>
                <a:cs typeface="+mn-cs"/>
              </a:rPr>
              <a:t>Systems and structures</a:t>
            </a:r>
            <a:r>
              <a:rPr lang="en-US" sz="1200" b="0" i="0" kern="1200" dirty="0" smtClean="0">
                <a:solidFill>
                  <a:schemeClr val="tx1"/>
                </a:solidFill>
                <a:latin typeface="+mn-lt"/>
                <a:ea typeface="+mn-ea"/>
                <a:cs typeface="+mn-cs"/>
              </a:rPr>
              <a:t> are the most identified domain. However, an emphasis on relationships can potentially be embedded within all the domains.</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13</a:t>
            </a:fld>
            <a:endParaRPr lang="en-AU" dirty="0"/>
          </a:p>
        </p:txBody>
      </p:sp>
    </p:spTree>
    <p:extLst>
      <p:ext uri="{BB962C8B-B14F-4D97-AF65-F5344CB8AC3E}">
        <p14:creationId xmlns:p14="http://schemas.microsoft.com/office/powerpoint/2010/main" val="380843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14</a:t>
            </a:fld>
            <a:endParaRPr lang="en-AU" dirty="0"/>
          </a:p>
        </p:txBody>
      </p:sp>
    </p:spTree>
    <p:extLst>
      <p:ext uri="{BB962C8B-B14F-4D97-AF65-F5344CB8AC3E}">
        <p14:creationId xmlns:p14="http://schemas.microsoft.com/office/powerpoint/2010/main" val="2483622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Teachers understood wellbeing as being a multidimensional concept, however as the interview progressed they tended to focus on dimensions of relationships</a:t>
            </a:r>
            <a:endParaRPr lang="en-AU" dirty="0"/>
          </a:p>
        </p:txBody>
      </p:sp>
      <p:sp>
        <p:nvSpPr>
          <p:cNvPr id="4" name="Slide Number Placeholder 3"/>
          <p:cNvSpPr>
            <a:spLocks noGrp="1"/>
          </p:cNvSpPr>
          <p:nvPr>
            <p:ph type="sldNum" sz="quarter" idx="10"/>
          </p:nvPr>
        </p:nvSpPr>
        <p:spPr/>
        <p:txBody>
          <a:bodyPr/>
          <a:lstStyle/>
          <a:p>
            <a:fld id="{F06BF442-58D2-4158-AFFB-F2117FB75626}" type="slidenum">
              <a:rPr lang="en-AU" smtClean="0"/>
              <a:t>15</a:t>
            </a:fld>
            <a:endParaRPr lang="en-AU" dirty="0"/>
          </a:p>
        </p:txBody>
      </p:sp>
    </p:spTree>
    <p:extLst>
      <p:ext uri="{BB962C8B-B14F-4D97-AF65-F5344CB8AC3E}">
        <p14:creationId xmlns:p14="http://schemas.microsoft.com/office/powerpoint/2010/main" val="410205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focus groups the children </a:t>
            </a:r>
            <a:r>
              <a:rPr lang="en-US" dirty="0" smtClean="0"/>
              <a:t>suggested a range of ideas</a:t>
            </a:r>
            <a:r>
              <a:rPr lang="en-US" baseline="0" dirty="0" smtClean="0"/>
              <a:t> about what wellbeing means and discussed a range of concepts</a:t>
            </a:r>
            <a:r>
              <a:rPr lang="en-US" dirty="0" smtClean="0"/>
              <a:t> contributing</a:t>
            </a:r>
            <a:r>
              <a:rPr lang="en-US" baseline="0" dirty="0" smtClean="0"/>
              <a:t> to the notion of ‘wellbeing.’ Most common were ideas about happiness and being happy.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a:t>
            </a:r>
            <a:r>
              <a:rPr lang="en-AU" sz="1200" kern="1200" baseline="0" dirty="0" smtClean="0">
                <a:solidFill>
                  <a:schemeClr val="tx1"/>
                </a:solidFill>
                <a:effectLst/>
                <a:latin typeface="+mn-lt"/>
                <a:ea typeface="+mn-ea"/>
                <a:cs typeface="+mn-cs"/>
              </a:rPr>
              <a:t>complexity of wellbeing emerged. For example, f</a:t>
            </a:r>
            <a:r>
              <a:rPr lang="en-AU" sz="1200" kern="1200" dirty="0" smtClean="0">
                <a:solidFill>
                  <a:schemeClr val="tx1"/>
                </a:solidFill>
                <a:effectLst/>
                <a:latin typeface="+mn-lt"/>
                <a:ea typeface="+mn-ea"/>
                <a:cs typeface="+mn-cs"/>
              </a:rPr>
              <a:t>or every definition or idea offered by students about wellbeing, an inconsistency or contradiction was almost as readily identified. For instance, defining wellbeing as happiness, whilst initially met with agreement and positive affirmation, would often be subject to a deeper inquiry about whether wellbeing could not exist at times of unhappiness. As one student commented, you could be “sad happy” (A28B) and still have wellbeing.</a:t>
            </a:r>
            <a:r>
              <a:rPr lang="en-GB" dirty="0" smtClean="0">
                <a:effectLst/>
              </a:rPr>
              <a:t> </a:t>
            </a: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16</a:t>
            </a:fld>
            <a:endParaRPr lang="en-AU" dirty="0"/>
          </a:p>
        </p:txBody>
      </p:sp>
    </p:spTree>
    <p:extLst>
      <p:ext uri="{BB962C8B-B14F-4D97-AF65-F5344CB8AC3E}">
        <p14:creationId xmlns:p14="http://schemas.microsoft.com/office/powerpoint/2010/main" val="157804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Open Sans Light"/>
                <a:cs typeface="Open Sans Light"/>
              </a:rPr>
              <a:t>Overall, the students</a:t>
            </a:r>
            <a:r>
              <a:rPr lang="en-US" b="1" dirty="0" smtClean="0">
                <a:latin typeface="Open Sans Light"/>
                <a:cs typeface="Open Sans Light"/>
              </a:rPr>
              <a:t> </a:t>
            </a:r>
            <a:r>
              <a:rPr lang="en-US" dirty="0" smtClean="0">
                <a:latin typeface="Open Sans Light"/>
                <a:cs typeface="Open Sans Light"/>
              </a:rPr>
              <a:t>suggested a range of concepts relating to wellbeing. </a:t>
            </a:r>
          </a:p>
          <a:p>
            <a:endParaRPr lang="en-US" dirty="0" smtClean="0">
              <a:latin typeface="Open Sans Light"/>
              <a:cs typeface="Open Sans Light"/>
            </a:endParaRPr>
          </a:p>
          <a:p>
            <a:r>
              <a:rPr lang="en-US" dirty="0" smtClean="0">
                <a:latin typeface="Open Sans Light"/>
                <a:cs typeface="Open Sans Light"/>
              </a:rPr>
              <a:t>These </a:t>
            </a:r>
            <a:r>
              <a:rPr lang="en-US" dirty="0" err="1" smtClean="0">
                <a:latin typeface="Open Sans Light"/>
                <a:cs typeface="Open Sans Light"/>
              </a:rPr>
              <a:t>centred</a:t>
            </a:r>
            <a:r>
              <a:rPr lang="en-US" dirty="0" smtClean="0">
                <a:latin typeface="Open Sans Light"/>
                <a:cs typeface="Open Sans Light"/>
              </a:rPr>
              <a:t> around three</a:t>
            </a:r>
            <a:r>
              <a:rPr lang="en-US" baseline="0" dirty="0" smtClean="0">
                <a:latin typeface="Open Sans Light"/>
                <a:cs typeface="Open Sans Light"/>
              </a:rPr>
              <a:t> </a:t>
            </a:r>
            <a:r>
              <a:rPr lang="en-US" dirty="0" smtClean="0">
                <a:latin typeface="Open Sans Light"/>
                <a:cs typeface="Open Sans Light"/>
              </a:rPr>
              <a:t>domains:</a:t>
            </a: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17</a:t>
            </a:fld>
            <a:endParaRPr lang="en-AU" dirty="0"/>
          </a:p>
        </p:txBody>
      </p:sp>
    </p:spTree>
    <p:extLst>
      <p:ext uri="{BB962C8B-B14F-4D97-AF65-F5344CB8AC3E}">
        <p14:creationId xmlns:p14="http://schemas.microsoft.com/office/powerpoint/2010/main" val="396397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latin typeface="Open Sans Light"/>
                <a:cs typeface="Open Sans Light"/>
              </a:rPr>
              <a:t>The ideas and concepts generated in the focus group discussions and staff interviews informed the questions for the on-line survey.</a:t>
            </a:r>
          </a:p>
          <a:p>
            <a:pPr algn="just"/>
            <a:endParaRPr lang="en-GB" dirty="0" smtClean="0">
              <a:latin typeface="Open Sans Light"/>
              <a:cs typeface="Open Sans Light"/>
            </a:endParaRPr>
          </a:p>
          <a:p>
            <a:pPr algn="just"/>
            <a:r>
              <a:rPr lang="en-AU" sz="1200" dirty="0" smtClean="0">
                <a:latin typeface="Open Sans Light"/>
                <a:cs typeface="Open Sans Light"/>
              </a:rPr>
              <a:t>Participants were given the following instructions: “Wellbeing can mean different things to different people. Choose 2 things from the list that best describe what wellbeing means to you. Type ‘1’ next to the answer you think is best and ‘2’ next to the answer you think is second best.” </a:t>
            </a:r>
          </a:p>
          <a:p>
            <a:pPr algn="just"/>
            <a:endParaRPr lang="en-AU" sz="1200" dirty="0" smtClean="0">
              <a:latin typeface="Open Sans Light"/>
              <a:cs typeface="Open Sans Light"/>
            </a:endParaRPr>
          </a:p>
          <a:p>
            <a:pPr algn="just"/>
            <a:r>
              <a:rPr lang="en-AU" sz="1200" dirty="0" smtClean="0">
                <a:latin typeface="Open Sans Light"/>
                <a:cs typeface="Open Sans Light"/>
              </a:rPr>
              <a:t>There were 10 wellbeing concepts listed in counterbalanced order for primary students and staff, and 12 concepts</a:t>
            </a:r>
            <a:r>
              <a:rPr lang="en-AU" sz="1200" baseline="0" dirty="0" smtClean="0">
                <a:latin typeface="Open Sans Light"/>
                <a:cs typeface="Open Sans Light"/>
              </a:rPr>
              <a:t> </a:t>
            </a:r>
            <a:r>
              <a:rPr lang="en-AU" sz="1200" dirty="0" smtClean="0">
                <a:latin typeface="Open Sans Light"/>
                <a:cs typeface="Open Sans Light"/>
              </a:rPr>
              <a:t>listed for secondary students. </a:t>
            </a:r>
          </a:p>
          <a:p>
            <a:pPr algn="just"/>
            <a:endParaRPr lang="en-AU" sz="1200" dirty="0" smtClean="0">
              <a:latin typeface="Open Sans Light"/>
              <a:cs typeface="Open Sans Light"/>
            </a:endParaRPr>
          </a:p>
          <a:p>
            <a:pPr algn="just"/>
            <a:endParaRPr lang="en-AU" sz="1200" dirty="0" smtClean="0">
              <a:latin typeface="Open Sans Light"/>
              <a:cs typeface="Open Sans Light"/>
            </a:endParaRPr>
          </a:p>
          <a:p>
            <a:pPr algn="just"/>
            <a:endParaRPr lang="en-GB" sz="1200" dirty="0" smtClean="0">
              <a:latin typeface="Open Sans Light"/>
              <a:cs typeface="Open Sans Light"/>
            </a:endParaRPr>
          </a:p>
        </p:txBody>
      </p:sp>
      <p:sp>
        <p:nvSpPr>
          <p:cNvPr id="4" name="Slide Number Placeholder 3"/>
          <p:cNvSpPr>
            <a:spLocks noGrp="1"/>
          </p:cNvSpPr>
          <p:nvPr>
            <p:ph type="sldNum" sz="quarter" idx="10"/>
          </p:nvPr>
        </p:nvSpPr>
        <p:spPr/>
        <p:txBody>
          <a:bodyPr/>
          <a:lstStyle/>
          <a:p>
            <a:fld id="{F06BF442-58D2-4158-AFFB-F2117FB75626}" type="slidenum">
              <a:rPr lang="en-AU" smtClean="0"/>
              <a:t>18</a:t>
            </a:fld>
            <a:endParaRPr lang="en-AU" dirty="0"/>
          </a:p>
        </p:txBody>
      </p:sp>
    </p:spTree>
    <p:extLst>
      <p:ext uri="{BB962C8B-B14F-4D97-AF65-F5344CB8AC3E}">
        <p14:creationId xmlns:p14="http://schemas.microsoft.com/office/powerpoint/2010/main" val="169128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in how participants </a:t>
            </a:r>
            <a:r>
              <a:rPr lang="en-US" dirty="0" err="1" smtClean="0"/>
              <a:t>conceptualised</a:t>
            </a:r>
            <a:r>
              <a:rPr lang="en-US" baseline="0" dirty="0" smtClean="0"/>
              <a:t> wellbeing were reflected in later responses to other questions. These will be explored further in upcoming slides.</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19</a:t>
            </a:fld>
            <a:endParaRPr lang="en-AU" dirty="0"/>
          </a:p>
        </p:txBody>
      </p:sp>
    </p:spTree>
    <p:extLst>
      <p:ext uri="{BB962C8B-B14F-4D97-AF65-F5344CB8AC3E}">
        <p14:creationId xmlns:p14="http://schemas.microsoft.com/office/powerpoint/2010/main" val="34940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a:t>
            </a:r>
            <a:r>
              <a:rPr lang="en-AU" baseline="0" dirty="0" smtClean="0"/>
              <a:t> the focus groups the students reflected on what helps and hinders their wellbeing. Things that help include:</a:t>
            </a:r>
          </a:p>
          <a:p>
            <a:pPr marL="171450" indent="-171450">
              <a:buFont typeface="Arial"/>
              <a:buChar char="•"/>
            </a:pPr>
            <a:r>
              <a:rPr lang="en-AU" dirty="0" smtClean="0"/>
              <a:t>when you have friends to play with and who help and understand you</a:t>
            </a:r>
          </a:p>
          <a:p>
            <a:pPr marL="171450" indent="-171450">
              <a:buFont typeface="Arial"/>
              <a:buChar char="•"/>
            </a:pPr>
            <a:r>
              <a:rPr lang="en-AU" dirty="0" smtClean="0"/>
              <a:t>when teachers are friendly</a:t>
            </a:r>
            <a:r>
              <a:rPr lang="en-AU" baseline="0" dirty="0" smtClean="0"/>
              <a:t> and caring and help you to do your best</a:t>
            </a:r>
          </a:p>
          <a:p>
            <a:pPr marL="171450" indent="-171450">
              <a:buFont typeface="Arial"/>
              <a:buChar char="•"/>
            </a:pPr>
            <a:r>
              <a:rPr lang="en-AU" baseline="0" dirty="0" smtClean="0"/>
              <a:t>when schools is safe, and when people support you to learn fun things</a:t>
            </a:r>
          </a:p>
          <a:p>
            <a:pPr marL="171450" indent="-171450">
              <a:buFont typeface="Arial"/>
              <a:buChar char="•"/>
            </a:pPr>
            <a:r>
              <a:rPr lang="en-AU" baseline="0" dirty="0" smtClean="0"/>
              <a:t>when parents and family make you feel cared for and teach you new skills</a:t>
            </a:r>
          </a:p>
          <a:p>
            <a:endParaRPr lang="en-AU" baseline="0" dirty="0" smtClean="0"/>
          </a:p>
          <a:p>
            <a:r>
              <a:rPr lang="en-AU" baseline="0" dirty="0" smtClean="0"/>
              <a:t>Things that hinder wellbeing include:</a:t>
            </a:r>
          </a:p>
          <a:p>
            <a:pPr marL="171450" indent="-171450">
              <a:buFont typeface="Arial"/>
              <a:buChar char="•"/>
            </a:pPr>
            <a:r>
              <a:rPr lang="en-AU" baseline="0" dirty="0" smtClean="0"/>
              <a:t>when friends pressure you or tease you</a:t>
            </a:r>
          </a:p>
          <a:p>
            <a:pPr marL="171450" indent="-171450">
              <a:buFont typeface="Arial"/>
              <a:buChar char="•"/>
            </a:pPr>
            <a:r>
              <a:rPr lang="en-AU" baseline="0" dirty="0" smtClean="0"/>
              <a:t>when teachers yell at you or say negative things</a:t>
            </a:r>
          </a:p>
          <a:p>
            <a:pPr marL="171450" indent="-171450">
              <a:buFont typeface="Arial"/>
              <a:buChar char="•"/>
            </a:pPr>
            <a:r>
              <a:rPr lang="en-AU" baseline="0" dirty="0" smtClean="0"/>
              <a:t>when people at school do not listen to you, school has unfair rules and bullying happens</a:t>
            </a:r>
          </a:p>
          <a:p>
            <a:pPr marL="171450" indent="-171450">
              <a:buFont typeface="Arial"/>
              <a:buChar char="•"/>
            </a:pPr>
            <a:r>
              <a:rPr lang="en-AU" baseline="0" dirty="0" smtClean="0"/>
              <a:t>when parents and family do not allow you to make your own mistakes</a:t>
            </a:r>
            <a:endParaRPr lang="en-AU" dirty="0"/>
          </a:p>
        </p:txBody>
      </p:sp>
      <p:sp>
        <p:nvSpPr>
          <p:cNvPr id="4" name="Slide Number Placeholder 3"/>
          <p:cNvSpPr>
            <a:spLocks noGrp="1"/>
          </p:cNvSpPr>
          <p:nvPr>
            <p:ph type="sldNum" sz="quarter" idx="10"/>
          </p:nvPr>
        </p:nvSpPr>
        <p:spPr/>
        <p:txBody>
          <a:bodyPr/>
          <a:lstStyle/>
          <a:p>
            <a:fld id="{F06BF442-58D2-4158-AFFB-F2117FB75626}" type="slidenum">
              <a:rPr lang="en-AU" smtClean="0"/>
              <a:t>21</a:t>
            </a:fld>
            <a:endParaRPr lang="en-AU" dirty="0"/>
          </a:p>
        </p:txBody>
      </p:sp>
    </p:spTree>
    <p:extLst>
      <p:ext uri="{BB962C8B-B14F-4D97-AF65-F5344CB8AC3E}">
        <p14:creationId xmlns:p14="http://schemas.microsoft.com/office/powerpoint/2010/main" val="218444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Relationships with self, their school, significant people inside school, and significant people and institutions outside school emerge as particularly important in helping or hindering</a:t>
            </a:r>
            <a:r>
              <a:rPr lang="en-AU" sz="1200" kern="1200" baseline="0" dirty="0" smtClean="0">
                <a:solidFill>
                  <a:schemeClr val="tx1"/>
                </a:solidFill>
                <a:effectLst/>
                <a:latin typeface="+mn-lt"/>
                <a:ea typeface="+mn-ea"/>
                <a:cs typeface="+mn-cs"/>
              </a:rPr>
              <a:t> students’</a:t>
            </a:r>
            <a:r>
              <a:rPr lang="en-AU" sz="1200" kern="1200" dirty="0" smtClean="0">
                <a:solidFill>
                  <a:schemeClr val="tx1"/>
                </a:solidFill>
                <a:effectLst/>
                <a:latin typeface="+mn-lt"/>
                <a:ea typeface="+mn-ea"/>
                <a:cs typeface="+mn-cs"/>
              </a:rPr>
              <a:t> wellbeing</a:t>
            </a:r>
            <a:r>
              <a:rPr lang="en-AU" sz="1200" b="1" i="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Relationships within school include those with teachers, friends, peers, the principal and school counsellors.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Features of these relationships that </a:t>
            </a:r>
            <a:r>
              <a:rPr lang="en-GB" sz="1200" i="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student wellbeing were identified as: caring, support and encouragement, talking, fun, being kind, setting good examples, guidance, constancy and protection.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Features of relationships in school that </a:t>
            </a:r>
            <a:r>
              <a:rPr lang="en-GB" sz="1200" i="1" kern="1200" dirty="0" smtClean="0">
                <a:solidFill>
                  <a:schemeClr val="tx1"/>
                </a:solidFill>
                <a:effectLst/>
                <a:latin typeface="+mn-lt"/>
                <a:ea typeface="+mn-ea"/>
                <a:cs typeface="+mn-cs"/>
              </a:rPr>
              <a:t>hinder </a:t>
            </a:r>
            <a:r>
              <a:rPr lang="en-GB" sz="1200" kern="1200" dirty="0" smtClean="0">
                <a:solidFill>
                  <a:schemeClr val="tx1"/>
                </a:solidFill>
                <a:effectLst/>
                <a:latin typeface="+mn-lt"/>
                <a:ea typeface="+mn-ea"/>
                <a:cs typeface="+mn-cs"/>
              </a:rPr>
              <a:t>student wellbeing include: breach of trust, being yelled at, not being listened to, not being respected, being treated unfairly, receiving poor advice, being judged and criticised unfairly, being bullied and teased, and not being supported. </a:t>
            </a: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22</a:t>
            </a:fld>
            <a:endParaRPr lang="en-AU" dirty="0"/>
          </a:p>
        </p:txBody>
      </p:sp>
    </p:spTree>
    <p:extLst>
      <p:ext uri="{BB962C8B-B14F-4D97-AF65-F5344CB8AC3E}">
        <p14:creationId xmlns:p14="http://schemas.microsoft.com/office/powerpoint/2010/main" val="3105740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Phase 3 survey, students identified relationships with parents and family as the most important relationship for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Parents and family were perceived to help wellbeing through meeting students’ essential needs (for food, shelter etc.), as well as through their love, encouragement, making students feel special by knowing them well, listening to them, being there for them, teaching them and providing skills.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However, parents and family could also hinder wellbeing by comparing students to their siblings, having too high expectations, being overprotective, and having too much influence on student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notable that students valued relationships</a:t>
            </a:r>
            <a:r>
              <a:rPr lang="en-GB" sz="1200" kern="1200" baseline="0" dirty="0" smtClean="0">
                <a:solidFill>
                  <a:schemeClr val="tx1"/>
                </a:solidFill>
                <a:effectLst/>
                <a:latin typeface="+mn-lt"/>
                <a:ea typeface="+mn-ea"/>
                <a:cs typeface="+mn-cs"/>
              </a:rPr>
              <a:t> with close friends and with other students above any relationships with teachers or other adults at school.</a:t>
            </a:r>
            <a:endParaRPr lang="en-GB" sz="1200" kern="1200" dirty="0" smtClean="0">
              <a:solidFill>
                <a:schemeClr val="tx1"/>
              </a:solidFill>
              <a:effectLst/>
              <a:latin typeface="+mn-lt"/>
              <a:ea typeface="+mn-ea"/>
              <a:cs typeface="+mn-cs"/>
            </a:endParaRPr>
          </a:p>
          <a:p>
            <a:endParaRPr lang="en-US" dirty="0" smtClean="0"/>
          </a:p>
          <a:p>
            <a:pPr algn="just"/>
            <a:endParaRPr lang="en-GB" sz="1200" dirty="0" smtClean="0">
              <a:latin typeface="Open Sans Light"/>
              <a:cs typeface="Open Sans Light"/>
            </a:endParaRPr>
          </a:p>
        </p:txBody>
      </p:sp>
      <p:sp>
        <p:nvSpPr>
          <p:cNvPr id="4" name="Slide Number Placeholder 3"/>
          <p:cNvSpPr>
            <a:spLocks noGrp="1"/>
          </p:cNvSpPr>
          <p:nvPr>
            <p:ph type="sldNum" sz="quarter" idx="10"/>
          </p:nvPr>
        </p:nvSpPr>
        <p:spPr/>
        <p:txBody>
          <a:bodyPr/>
          <a:lstStyle/>
          <a:p>
            <a:fld id="{F06BF442-58D2-4158-AFFB-F2117FB75626}" type="slidenum">
              <a:rPr lang="en-AU" smtClean="0"/>
              <a:t>26</a:t>
            </a:fld>
            <a:endParaRPr lang="en-AU" dirty="0"/>
          </a:p>
        </p:txBody>
      </p:sp>
    </p:spTree>
    <p:extLst>
      <p:ext uri="{BB962C8B-B14F-4D97-AF65-F5344CB8AC3E}">
        <p14:creationId xmlns:p14="http://schemas.microsoft.com/office/powerpoint/2010/main" val="169128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was an ambitious research project funded</a:t>
            </a:r>
            <a:r>
              <a:rPr lang="en-US" baseline="0" dirty="0" smtClean="0"/>
              <a:t> by the Australian Research Council. </a:t>
            </a:r>
          </a:p>
          <a:p>
            <a:endParaRPr lang="en-US" baseline="0" dirty="0" smtClean="0"/>
          </a:p>
          <a:p>
            <a:r>
              <a:rPr lang="en-US" baseline="0" dirty="0" smtClean="0"/>
              <a:t>The project was led by the research team at the Centre for Children and Young People, Southern Cross University, working in close collaboration with the three partner </a:t>
            </a:r>
            <a:r>
              <a:rPr lang="en-US" baseline="0" dirty="0" err="1" smtClean="0"/>
              <a:t>organisations</a:t>
            </a:r>
            <a:r>
              <a:rPr lang="en-US" baseline="0" dirty="0" smtClean="0"/>
              <a:t>: Lismore Catholic Schools Office, Good Grief Ltd and Interrelate. Partnership working was further facilitated by the Wellbeing Advisory Group (WAG) which met regularly to progress, advise and offer feedback throughout the life of the project. The WAG also included four secondary school students who remained committed throughout the length of the project and offered valuable, insightful feedback from a student perspective.</a:t>
            </a:r>
          </a:p>
          <a:p>
            <a:endParaRPr lang="en-US" baseline="0" dirty="0" smtClean="0"/>
          </a:p>
          <a:p>
            <a:r>
              <a:rPr lang="en-US" baseline="0" dirty="0" smtClean="0"/>
              <a:t>The project took place over the course of two years, involved over 12,000 participants (primary and secondary students and school staff) from three Catholic school dioceses, each in a different Australian state, and situated across a range of rural and metropolitan locations. Dioceses were selected </a:t>
            </a:r>
            <a:r>
              <a:rPr lang="en-GB" baseline="0" dirty="0" smtClean="0"/>
              <a:t>in which a range of wellbeing approaches were </a:t>
            </a:r>
            <a:r>
              <a:rPr lang="en-AU" sz="1200" kern="1200" dirty="0" smtClean="0">
                <a:solidFill>
                  <a:schemeClr val="tx1"/>
                </a:solidFill>
                <a:effectLst/>
                <a:latin typeface="+mn-lt"/>
                <a:ea typeface="+mn-ea"/>
                <a:cs typeface="+mn-cs"/>
              </a:rPr>
              <a:t>practiced.</a:t>
            </a:r>
            <a:endParaRPr lang="en-US" baseline="0" dirty="0" smtClean="0"/>
          </a:p>
        </p:txBody>
      </p:sp>
      <p:sp>
        <p:nvSpPr>
          <p:cNvPr id="4" name="Slide Number Placeholder 3"/>
          <p:cNvSpPr>
            <a:spLocks noGrp="1"/>
          </p:cNvSpPr>
          <p:nvPr>
            <p:ph type="sldNum" sz="quarter" idx="10"/>
          </p:nvPr>
        </p:nvSpPr>
        <p:spPr/>
        <p:txBody>
          <a:bodyPr/>
          <a:lstStyle/>
          <a:p>
            <a:fld id="{F06BF442-58D2-4158-AFFB-F2117FB75626}" type="slidenum">
              <a:rPr lang="en-AU" smtClean="0"/>
              <a:t>3</a:t>
            </a:fld>
            <a:endParaRPr lang="en-AU" dirty="0"/>
          </a:p>
        </p:txBody>
      </p:sp>
    </p:spTree>
    <p:extLst>
      <p:ext uri="{BB962C8B-B14F-4D97-AF65-F5344CB8AC3E}">
        <p14:creationId xmlns:p14="http://schemas.microsoft.com/office/powerpoint/2010/main" val="1932746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a:t>
            </a:r>
            <a:r>
              <a:rPr lang="en-US" baseline="0" dirty="0" smtClean="0"/>
              <a:t> believed relationships between students and teachers to be most important to student wellbeing at school. Whilst they did indicate the importance of students’ friends, the relationship between students and the wider student body was perceived to be much less important. </a:t>
            </a:r>
          </a:p>
          <a:p>
            <a:endParaRPr lang="en-US" baseline="0" dirty="0" smtClean="0"/>
          </a:p>
          <a:p>
            <a:r>
              <a:rPr lang="en-US" baseline="0" dirty="0" smtClean="0"/>
              <a:t>(</a:t>
            </a:r>
            <a:r>
              <a:rPr lang="en-US" dirty="0" smtClean="0"/>
              <a:t>You</a:t>
            </a:r>
            <a:r>
              <a:rPr lang="en-US" baseline="0" dirty="0" smtClean="0"/>
              <a:t> might like to move back and forth between this and the previous slide to compare the points of difference.) Key points of different are highlighted in the following slide.</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27</a:t>
            </a:fld>
            <a:endParaRPr lang="en-AU" dirty="0"/>
          </a:p>
        </p:txBody>
      </p:sp>
    </p:spTree>
    <p:extLst>
      <p:ext uri="{BB962C8B-B14F-4D97-AF65-F5344CB8AC3E}">
        <p14:creationId xmlns:p14="http://schemas.microsoft.com/office/powerpoint/2010/main" val="2801229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28</a:t>
            </a:fld>
            <a:endParaRPr lang="en-AU" dirty="0"/>
          </a:p>
        </p:txBody>
      </p:sp>
    </p:spTree>
    <p:extLst>
      <p:ext uri="{BB962C8B-B14F-4D97-AF65-F5344CB8AC3E}">
        <p14:creationId xmlns:p14="http://schemas.microsoft.com/office/powerpoint/2010/main" val="2751561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who </a:t>
            </a:r>
            <a:r>
              <a:rPr lang="en-US" dirty="0" err="1" smtClean="0"/>
              <a:t>conceptualised</a:t>
            </a:r>
            <a:r>
              <a:rPr lang="en-US" dirty="0" smtClean="0"/>
              <a:t> wellbeing as academic</a:t>
            </a:r>
            <a:r>
              <a:rPr lang="en-US" baseline="0" dirty="0" smtClean="0"/>
              <a:t> success or physical / mental health placed less importance on relationships. Those who </a:t>
            </a:r>
            <a:r>
              <a:rPr lang="en-US" baseline="0" dirty="0" err="1" smtClean="0"/>
              <a:t>conceptualised</a:t>
            </a:r>
            <a:r>
              <a:rPr lang="en-US" baseline="0" dirty="0" smtClean="0"/>
              <a:t> wellbeing as relating to emotions, spirituality connection with people or place placed greater emphasis on the importance of relationships for student wellbeing.</a:t>
            </a:r>
          </a:p>
          <a:p>
            <a:endParaRPr lang="en-US" baseline="0" dirty="0" smtClean="0"/>
          </a:p>
          <a:p>
            <a:r>
              <a:rPr lang="en-US" dirty="0" smtClean="0"/>
              <a:t>Students who </a:t>
            </a:r>
            <a:r>
              <a:rPr lang="en-US" dirty="0" err="1" smtClean="0"/>
              <a:t>conceptualised</a:t>
            </a:r>
            <a:r>
              <a:rPr lang="en-US" baseline="0" dirty="0" smtClean="0"/>
              <a:t> wellbeing primarily as having privacy placed less importance on relationships with teachers than the rest of the student body who </a:t>
            </a:r>
            <a:r>
              <a:rPr lang="en-US" baseline="0" dirty="0" err="1" smtClean="0"/>
              <a:t>conceptualised</a:t>
            </a:r>
            <a:r>
              <a:rPr lang="en-US" baseline="0" dirty="0" smtClean="0"/>
              <a:t> wellbeing as being safe, being respected, helping others or having a great environment.</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29</a:t>
            </a:fld>
            <a:endParaRPr lang="en-AU" dirty="0"/>
          </a:p>
        </p:txBody>
      </p:sp>
    </p:spTree>
    <p:extLst>
      <p:ext uri="{BB962C8B-B14F-4D97-AF65-F5344CB8AC3E}">
        <p14:creationId xmlns:p14="http://schemas.microsoft.com/office/powerpoint/2010/main" val="359751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making the case for why recognition should be distinguished rather than leaving it as an implicit educational concern, Bingham (</a:t>
            </a:r>
            <a:r>
              <a:rPr lang="en-AU" sz="1200" u="none" strike="noStrike" kern="1200" dirty="0" smtClean="0">
                <a:solidFill>
                  <a:schemeClr val="tx1"/>
                </a:solidFill>
                <a:effectLst/>
                <a:latin typeface="+mn-lt"/>
                <a:ea typeface="+mn-ea"/>
                <a:cs typeface="+mn-cs"/>
                <a:hlinkClick r:id="rId3" action="ppaction://hlinkfile" tooltip="Bingham, 2001 #2674"/>
              </a:rPr>
              <a:t>2001, p. 9</a:t>
            </a:r>
            <a:r>
              <a:rPr lang="en-AU" sz="1200" kern="1200" dirty="0" smtClean="0">
                <a:solidFill>
                  <a:schemeClr val="tx1"/>
                </a:solidFill>
                <a:effectLst/>
                <a:latin typeface="+mn-lt"/>
                <a:ea typeface="+mn-ea"/>
                <a:cs typeface="+mn-cs"/>
              </a:rPr>
              <a:t>) argues “human beings need something from one another when they come to places like schools”.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Hence, relationships are central to recognition, with acts of recognition and misrecognition, as well as struggles over recognition, occurring in relational spaces. Conversation, identified in the Phase 2 data as a key feature of authentic relationship, provides an important space in which recognition occurs and struggles over recognition take place.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Students and teachers strongly endorsed the dimensions of recognition (being </a:t>
            </a:r>
            <a:r>
              <a:rPr lang="en-AU" sz="1200" i="1" kern="1200" dirty="0" smtClean="0">
                <a:solidFill>
                  <a:schemeClr val="tx1"/>
                </a:solidFill>
                <a:effectLst/>
                <a:latin typeface="+mn-lt"/>
                <a:ea typeface="+mn-ea"/>
                <a:cs typeface="+mn-cs"/>
              </a:rPr>
              <a:t>cared for</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respected</a:t>
            </a:r>
            <a:r>
              <a:rPr lang="en-AU" sz="1200" kern="1200" dirty="0" smtClean="0">
                <a:solidFill>
                  <a:schemeClr val="tx1"/>
                </a:solidFill>
                <a:effectLst/>
                <a:latin typeface="+mn-lt"/>
                <a:ea typeface="+mn-ea"/>
                <a:cs typeface="+mn-cs"/>
              </a:rPr>
              <a:t> and </a:t>
            </a:r>
            <a:r>
              <a:rPr lang="en-AU" sz="1200" i="1" kern="1200" dirty="0" smtClean="0">
                <a:solidFill>
                  <a:schemeClr val="tx1"/>
                </a:solidFill>
                <a:effectLst/>
                <a:latin typeface="+mn-lt"/>
                <a:ea typeface="+mn-ea"/>
                <a:cs typeface="+mn-cs"/>
              </a:rPr>
              <a:t>valued</a:t>
            </a:r>
            <a:r>
              <a:rPr lang="en-AU" sz="1200" kern="1200" dirty="0" smtClean="0">
                <a:solidFill>
                  <a:schemeClr val="tx1"/>
                </a:solidFill>
                <a:effectLst/>
                <a:latin typeface="+mn-lt"/>
                <a:ea typeface="+mn-ea"/>
                <a:cs typeface="+mn-cs"/>
              </a:rPr>
              <a:t>) as important for student wellbeing. </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32</a:t>
            </a:fld>
            <a:endParaRPr lang="en-AU" dirty="0"/>
          </a:p>
        </p:txBody>
      </p:sp>
    </p:spTree>
    <p:extLst>
      <p:ext uri="{BB962C8B-B14F-4D97-AF65-F5344CB8AC3E}">
        <p14:creationId xmlns:p14="http://schemas.microsoft.com/office/powerpoint/2010/main" val="2638711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latin typeface="Open Sans Light"/>
                <a:cs typeface="Open Sans Light"/>
              </a:rPr>
              <a:t>Students described acts of misrecognition and how this left them feeling.</a:t>
            </a:r>
          </a:p>
          <a:p>
            <a:endParaRPr lang="en-AU" sz="1200" dirty="0" smtClean="0">
              <a:latin typeface="Open Sans Light"/>
              <a:cs typeface="Open Sans Light"/>
            </a:endParaRPr>
          </a:p>
          <a:p>
            <a:r>
              <a:rPr lang="en-AU" sz="1200" kern="1200" dirty="0" smtClean="0">
                <a:solidFill>
                  <a:schemeClr val="tx1"/>
                </a:solidFill>
                <a:effectLst/>
                <a:latin typeface="+mn-lt"/>
                <a:ea typeface="+mn-ea"/>
                <a:cs typeface="+mn-cs"/>
              </a:rPr>
              <a:t>The idea of struggle is integral to the act of recognition.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These points of struggle over recognition</a:t>
            </a:r>
            <a:r>
              <a:rPr lang="en-AU" sz="1200" kern="1200" baseline="0" dirty="0" smtClean="0">
                <a:solidFill>
                  <a:schemeClr val="tx1"/>
                </a:solidFill>
                <a:effectLst/>
                <a:latin typeface="+mn-lt"/>
                <a:ea typeface="+mn-ea"/>
                <a:cs typeface="+mn-cs"/>
              </a:rPr>
              <a:t> can fundamentally challenge prevalent school cultures, personal beliefs or values, and historic teacher-student hierarchies but by exploring these struggles, </a:t>
            </a:r>
            <a:r>
              <a:rPr lang="en-AU" sz="1200" kern="1200" dirty="0" smtClean="0">
                <a:solidFill>
                  <a:schemeClr val="tx1"/>
                </a:solidFill>
                <a:effectLst/>
                <a:latin typeface="+mn-lt"/>
                <a:ea typeface="+mn-ea"/>
                <a:cs typeface="+mn-cs"/>
              </a:rPr>
              <a:t>we can begin to understand what full recognition would look like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Feelings like shame, humiliation, anger and indignation are recognised by </a:t>
            </a:r>
            <a:r>
              <a:rPr lang="en-AU" sz="1200" kern="1200" dirty="0" err="1" smtClean="0">
                <a:solidFill>
                  <a:schemeClr val="tx1"/>
                </a:solidFill>
                <a:effectLst/>
                <a:latin typeface="+mn-lt"/>
                <a:ea typeface="+mn-ea"/>
                <a:cs typeface="+mn-cs"/>
              </a:rPr>
              <a:t>Honneth</a:t>
            </a:r>
            <a:r>
              <a:rPr lang="en-AU" sz="1200" kern="1200" dirty="0" smtClean="0">
                <a:solidFill>
                  <a:schemeClr val="tx1"/>
                </a:solidFill>
                <a:effectLst/>
                <a:latin typeface="+mn-lt"/>
                <a:ea typeface="+mn-ea"/>
                <a:cs typeface="+mn-cs"/>
              </a:rPr>
              <a:t> as important for telling us where the implicit rules of recognition have been violated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6BF442-58D2-4158-AFFB-F2117FB75626}" type="slidenum">
              <a:rPr lang="en-AU" smtClean="0"/>
              <a:t>33</a:t>
            </a:fld>
            <a:endParaRPr lang="en-AU" dirty="0"/>
          </a:p>
        </p:txBody>
      </p:sp>
    </p:spTree>
    <p:extLst>
      <p:ext uri="{BB962C8B-B14F-4D97-AF65-F5344CB8AC3E}">
        <p14:creationId xmlns:p14="http://schemas.microsoft.com/office/powerpoint/2010/main" val="428722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Teachers and principals named or alluded to the conditions in which misrecognition or non-recognition of students was possible, or even likely</a:t>
            </a:r>
            <a:r>
              <a:rPr lang="en-AU" sz="1200" kern="1200" baseline="0" dirty="0" smtClean="0">
                <a:solidFill>
                  <a:schemeClr val="tx1"/>
                </a:solidFill>
                <a:effectLst/>
                <a:latin typeface="+mn-lt"/>
                <a:ea typeface="+mn-ea"/>
                <a:cs typeface="+mn-cs"/>
              </a:rPr>
              <a:t> – the </a:t>
            </a:r>
            <a:r>
              <a:rPr lang="en-AU" sz="1200" kern="1200" dirty="0" smtClean="0">
                <a:solidFill>
                  <a:schemeClr val="tx1"/>
                </a:solidFill>
                <a:effectLst/>
                <a:latin typeface="+mn-lt"/>
                <a:ea typeface="+mn-ea"/>
                <a:cs typeface="+mn-cs"/>
              </a:rPr>
              <a:t>space between the aspirational (what they believed should happen in relation to supporting and enhancing student wellbeing) and the actual (what actually happens). </a:t>
            </a:r>
            <a:r>
              <a:rPr lang="en-US" sz="1200" kern="1200" dirty="0" smtClean="0">
                <a:solidFill>
                  <a:schemeClr val="tx1"/>
                </a:solidFill>
                <a:effectLst/>
                <a:latin typeface="+mn-lt"/>
                <a:ea typeface="+mn-ea"/>
                <a:cs typeface="+mn-cs"/>
              </a:rPr>
              <a:t>However, direct discussion of misrecognition and non-recognition of students was largely absent from the teacher data. When it was addressed, it was </a:t>
            </a:r>
            <a:r>
              <a:rPr lang="en-AU" sz="1200" kern="1200" dirty="0" smtClean="0">
                <a:solidFill>
                  <a:schemeClr val="tx1"/>
                </a:solidFill>
                <a:effectLst/>
                <a:latin typeface="+mn-lt"/>
                <a:ea typeface="+mn-ea"/>
                <a:cs typeface="+mn-cs"/>
              </a:rPr>
              <a:t>primarily regarding systemic conditions related to systems and structures or the school environment, or in relation to teacher’s personal issues or personality, and expectations and pressure from parents.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Opportunities for recognition, misrecognition and non-recognition lie in the conversational spaces, talking, listening and hearing, which are fundamental to relationships and a vehicle for recognition.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34</a:t>
            </a:fld>
            <a:endParaRPr lang="en-AU" dirty="0"/>
          </a:p>
        </p:txBody>
      </p:sp>
    </p:spTree>
    <p:extLst>
      <p:ext uri="{BB962C8B-B14F-4D97-AF65-F5344CB8AC3E}">
        <p14:creationId xmlns:p14="http://schemas.microsoft.com/office/powerpoint/2010/main" val="3401262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Open Sans Light"/>
                <a:cs typeface="Open Sans Light"/>
              </a:rPr>
              <a:t>A key aspect of recognition for students was the opportunity to have more of a say at school. </a:t>
            </a:r>
          </a:p>
          <a:p>
            <a:endParaRPr lang="en-US" sz="1200" dirty="0" smtClean="0">
              <a:solidFill>
                <a:srgbClr val="000000"/>
              </a:solidFill>
              <a:latin typeface="Open Sans Light"/>
              <a:cs typeface="Open Sans 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Open Sans Light"/>
                <a:cs typeface="Open Sans Light"/>
              </a:rPr>
              <a:t>Students were keen to emphasise that a significant aspect of ‘having a say’ for wellbeing was that their views were not just heard but also taken into account.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latin typeface="Open Sans Light"/>
              <a:cs typeface="Open Sans 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Interestingly, secondary students rated ‘who I sit near’ as the most important aspect of having a say, while staff rated this as least important. This suggests that staff may undervalue the importance of secondary students’ friendships at school for their wellbeing. Results also imply that having a say about personal preferences and needs, and not just public or political aspects of school life, is important for student wellbeing. </a:t>
            </a:r>
            <a:endParaRPr lang="en-US" sz="1200" dirty="0" smtClean="0">
              <a:latin typeface="Open Sans Light"/>
              <a:cs typeface="Open Sans Light"/>
            </a:endParaRP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35</a:t>
            </a:fld>
            <a:endParaRPr lang="en-AU" dirty="0"/>
          </a:p>
        </p:txBody>
      </p:sp>
    </p:spTree>
    <p:extLst>
      <p:ext uri="{BB962C8B-B14F-4D97-AF65-F5344CB8AC3E}">
        <p14:creationId xmlns:p14="http://schemas.microsoft.com/office/powerpoint/2010/main" val="300730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Students and staff who acknowledged the importance of relationships for student wellbeing also acknowledged the role of recognition in promoting student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Open Sans Light"/>
                <a:cs typeface="Open Sans Light"/>
              </a:rPr>
              <a:t>Although most staff were conscious of the reciprocity of recognition those who </a:t>
            </a:r>
            <a:r>
              <a:rPr lang="en-US" sz="1200" dirty="0" err="1" smtClean="0">
                <a:latin typeface="Open Sans Light"/>
                <a:cs typeface="Open Sans Light"/>
              </a:rPr>
              <a:t>conceptualised</a:t>
            </a:r>
            <a:r>
              <a:rPr lang="en-US" sz="1200" dirty="0" smtClean="0">
                <a:latin typeface="Open Sans Light"/>
                <a:cs typeface="Open Sans Light"/>
              </a:rPr>
              <a:t> wellbeing as academic success </a:t>
            </a:r>
            <a:r>
              <a:rPr lang="en-US" sz="1200" dirty="0" smtClean="0">
                <a:latin typeface="Open Sans Light"/>
                <a:cs typeface="Open Sans Light"/>
                <a:sym typeface="Wingdings" panose="05000000000000000000" pitchFamily="2" charset="2"/>
              </a:rPr>
              <a:t>had the</a:t>
            </a:r>
            <a:r>
              <a:rPr lang="en-US" sz="1200" baseline="0" dirty="0" smtClean="0">
                <a:latin typeface="Open Sans Light"/>
                <a:cs typeface="Open Sans Light"/>
                <a:sym typeface="Wingdings" panose="05000000000000000000" pitchFamily="2" charset="2"/>
              </a:rPr>
              <a:t> </a:t>
            </a:r>
            <a:r>
              <a:rPr lang="en-US" sz="1200" dirty="0" smtClean="0">
                <a:latin typeface="Open Sans Light"/>
                <a:cs typeface="Open Sans Light"/>
              </a:rPr>
              <a:t>lowest awareness of the importance of recognition for student wellbeing. Although it should be noted that students who </a:t>
            </a:r>
            <a:r>
              <a:rPr lang="en-US" sz="1200" dirty="0" err="1" smtClean="0">
                <a:latin typeface="Open Sans Light"/>
                <a:cs typeface="Open Sans Light"/>
              </a:rPr>
              <a:t>conceptualised</a:t>
            </a:r>
            <a:r>
              <a:rPr lang="en-US" sz="1200" dirty="0" smtClean="0">
                <a:latin typeface="Open Sans Light"/>
                <a:cs typeface="Open Sans Light"/>
              </a:rPr>
              <a:t> wellbeing as ‘having</a:t>
            </a:r>
            <a:r>
              <a:rPr lang="en-US" sz="1200" baseline="0" dirty="0" smtClean="0">
                <a:latin typeface="Open Sans Light"/>
                <a:cs typeface="Open Sans Light"/>
              </a:rPr>
              <a:t> privacy’ relied least on recognition for wellbeing</a:t>
            </a:r>
            <a:endParaRPr lang="en-US" sz="1200" dirty="0" smtClean="0">
              <a:latin typeface="Open Sans Light"/>
              <a:cs typeface="Open Sans Ligh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Principals and teachers in all three regions identified distinct connections between student and teacher wellbeing. Teachers described how their wellbeing was impacted by student wellbeing and conversely how teacher wellbeing affected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Teachers and principals </a:t>
            </a:r>
            <a:r>
              <a:rPr lang="en-US" sz="1200" kern="1200" dirty="0" err="1" smtClean="0">
                <a:solidFill>
                  <a:schemeClr val="tx1"/>
                </a:solidFill>
                <a:effectLst/>
                <a:latin typeface="+mn-lt"/>
                <a:ea typeface="+mn-ea"/>
                <a:cs typeface="+mn-cs"/>
              </a:rPr>
              <a:t>emphasised</a:t>
            </a:r>
            <a:r>
              <a:rPr lang="en-US" sz="1200" kern="1200" dirty="0" smtClean="0">
                <a:solidFill>
                  <a:schemeClr val="tx1"/>
                </a:solidFill>
                <a:effectLst/>
                <a:latin typeface="+mn-lt"/>
                <a:ea typeface="+mn-ea"/>
                <a:cs typeface="+mn-cs"/>
              </a:rPr>
              <a:t> the importance of attending to and supporting teachers’ wellbeing in order for them to be effective in their teaching roles and supportive of student wellbeing. Means of supporting teacher wellbeing included: collegial support; support and appreciation from leadership; mentoring; health based activities; social (out of school) activities; and resources such as specific programs and accessible </a:t>
            </a:r>
            <a:r>
              <a:rPr lang="en-US" sz="1200" kern="1200" dirty="0" err="1" smtClean="0">
                <a:solidFill>
                  <a:schemeClr val="tx1"/>
                </a:solidFill>
                <a:effectLst/>
                <a:latin typeface="+mn-lt"/>
                <a:ea typeface="+mn-ea"/>
                <a:cs typeface="+mn-cs"/>
              </a:rPr>
              <a:t>counselling</a:t>
            </a:r>
            <a:r>
              <a:rPr lang="en-US" sz="1200" kern="1200" dirty="0" smtClean="0">
                <a:solidFill>
                  <a:schemeClr val="tx1"/>
                </a:solidFill>
                <a:effectLst/>
                <a:latin typeface="+mn-lt"/>
                <a:ea typeface="+mn-ea"/>
                <a:cs typeface="+mn-cs"/>
              </a:rPr>
              <a:t> for staff.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vast majority of teachers identified lack of time and resources, overloading and additional role and work requirements as hindering them in relation to their own and students’ wellbeing. </a:t>
            </a:r>
            <a:endParaRPr lang="en-US" sz="1200" dirty="0" smtClean="0">
              <a:latin typeface="Open Sans Light"/>
              <a:cs typeface="Open Sans Light"/>
            </a:endParaRP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36</a:t>
            </a:fld>
            <a:endParaRPr lang="en-AU" dirty="0"/>
          </a:p>
        </p:txBody>
      </p:sp>
    </p:spTree>
    <p:extLst>
      <p:ext uri="{BB962C8B-B14F-4D97-AF65-F5344CB8AC3E}">
        <p14:creationId xmlns:p14="http://schemas.microsoft.com/office/powerpoint/2010/main" val="2526794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While the findings highlight that recognition and misrecognition play a key role in relation to wellbeing, the links should not be oversimplified. Routinely dispensing care and attention, for example, is not sufficient to meet the requirements for being </a:t>
            </a:r>
            <a:r>
              <a:rPr lang="en-AU" i="1" dirty="0" smtClean="0"/>
              <a:t>cared for</a:t>
            </a:r>
            <a:r>
              <a:rPr lang="en-AU" dirty="0" smtClean="0"/>
              <a:t>. What is implied theoretically is the need for a positive emotional investment in the wellbeing of the other person.</a:t>
            </a:r>
            <a:r>
              <a:rPr lang="en-GB" dirty="0" smtClean="0"/>
              <a:t> </a:t>
            </a: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39</a:t>
            </a:fld>
            <a:endParaRPr lang="en-AU" dirty="0"/>
          </a:p>
        </p:txBody>
      </p:sp>
    </p:spTree>
    <p:extLst>
      <p:ext uri="{BB962C8B-B14F-4D97-AF65-F5344CB8AC3E}">
        <p14:creationId xmlns:p14="http://schemas.microsoft.com/office/powerpoint/2010/main" val="920952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41</a:t>
            </a:fld>
            <a:endParaRPr lang="en-AU" dirty="0"/>
          </a:p>
        </p:txBody>
      </p:sp>
    </p:spTree>
    <p:extLst>
      <p:ext uri="{BB962C8B-B14F-4D97-AF65-F5344CB8AC3E}">
        <p14:creationId xmlns:p14="http://schemas.microsoft.com/office/powerpoint/2010/main" val="39669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research aimed to generate new knowledge about ‘wellbeing’ in schools.</a:t>
            </a:r>
          </a:p>
          <a:p>
            <a:endParaRPr lang="en-GB"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Drawing upon insights from principals, teachers, students and existing policies, together with key ideas offered through recognition theory and Childhood Studies, the research</a:t>
            </a:r>
            <a:r>
              <a:rPr lang="en-AU" sz="1200" kern="1200" baseline="0" dirty="0" smtClean="0">
                <a:solidFill>
                  <a:schemeClr val="tx1"/>
                </a:solidFill>
                <a:effectLst/>
                <a:latin typeface="+mn-lt"/>
                <a:ea typeface="+mn-ea"/>
                <a:cs typeface="+mn-cs"/>
              </a:rPr>
              <a:t> aimed to: [Read Slide]</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study is the largest in Australia to date to invite students’ views about wellbeing in schools and, importantly, to identify similarities and differences </a:t>
            </a:r>
            <a:r>
              <a:rPr lang="en-US" sz="1200" kern="1200" dirty="0" smtClean="0">
                <a:solidFill>
                  <a:schemeClr val="tx1"/>
                </a:solidFill>
                <a:effectLst/>
                <a:latin typeface="+mn-lt"/>
                <a:ea typeface="+mn-ea"/>
                <a:cs typeface="+mn-cs"/>
              </a:rPr>
              <a:t>between teacher and student views, and how these broadly align with current policy perspectives. </a:t>
            </a:r>
            <a:endParaRPr lang="en-GB" sz="1200" kern="1200" dirty="0" smtClean="0">
              <a:solidFill>
                <a:schemeClr val="tx1"/>
              </a:solidFill>
              <a:effectLst/>
              <a:latin typeface="+mn-lt"/>
              <a:ea typeface="+mn-ea"/>
              <a:cs typeface="+mn-cs"/>
            </a:endParaRPr>
          </a:p>
          <a:p>
            <a:endParaRPr lang="en-US" dirty="0" smtClean="0"/>
          </a:p>
          <a:p>
            <a:r>
              <a:rPr lang="en-US" dirty="0" smtClean="0"/>
              <a:t>(More on recognition theory</a:t>
            </a:r>
            <a:r>
              <a:rPr lang="en-US" baseline="0" dirty="0" smtClean="0"/>
              <a:t> in upcoming slides!)</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4</a:t>
            </a:fld>
            <a:endParaRPr lang="en-AU" dirty="0"/>
          </a:p>
        </p:txBody>
      </p:sp>
    </p:spTree>
    <p:extLst>
      <p:ext uri="{BB962C8B-B14F-4D97-AF65-F5344CB8AC3E}">
        <p14:creationId xmlns:p14="http://schemas.microsoft.com/office/powerpoint/2010/main" val="8332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984" indent="-285379">
              <a:defRPr>
                <a:solidFill>
                  <a:schemeClr val="tx1"/>
                </a:solidFill>
                <a:latin typeface="Calibri" pitchFamily="34" charset="0"/>
              </a:defRPr>
            </a:lvl2pPr>
            <a:lvl3pPr marL="1141514" indent="-228303">
              <a:defRPr>
                <a:solidFill>
                  <a:schemeClr val="tx1"/>
                </a:solidFill>
                <a:latin typeface="Calibri" pitchFamily="34" charset="0"/>
              </a:defRPr>
            </a:lvl3pPr>
            <a:lvl4pPr marL="1598120" indent="-228303">
              <a:defRPr>
                <a:solidFill>
                  <a:schemeClr val="tx1"/>
                </a:solidFill>
                <a:latin typeface="Calibri" pitchFamily="34" charset="0"/>
              </a:defRPr>
            </a:lvl4pPr>
            <a:lvl5pPr marL="2054725" indent="-228303">
              <a:defRPr>
                <a:solidFill>
                  <a:schemeClr val="tx1"/>
                </a:solidFill>
                <a:latin typeface="Calibri" pitchFamily="34" charset="0"/>
              </a:defRPr>
            </a:lvl5pPr>
            <a:lvl6pPr marL="2511331" indent="-228303" fontAlgn="base">
              <a:spcBef>
                <a:spcPct val="0"/>
              </a:spcBef>
              <a:spcAft>
                <a:spcPct val="0"/>
              </a:spcAft>
              <a:defRPr>
                <a:solidFill>
                  <a:schemeClr val="tx1"/>
                </a:solidFill>
                <a:latin typeface="Calibri" pitchFamily="34" charset="0"/>
              </a:defRPr>
            </a:lvl6pPr>
            <a:lvl7pPr marL="2967937" indent="-228303" fontAlgn="base">
              <a:spcBef>
                <a:spcPct val="0"/>
              </a:spcBef>
              <a:spcAft>
                <a:spcPct val="0"/>
              </a:spcAft>
              <a:defRPr>
                <a:solidFill>
                  <a:schemeClr val="tx1"/>
                </a:solidFill>
                <a:latin typeface="Calibri" pitchFamily="34" charset="0"/>
              </a:defRPr>
            </a:lvl7pPr>
            <a:lvl8pPr marL="3424542" indent="-228303" fontAlgn="base">
              <a:spcBef>
                <a:spcPct val="0"/>
              </a:spcBef>
              <a:spcAft>
                <a:spcPct val="0"/>
              </a:spcAft>
              <a:defRPr>
                <a:solidFill>
                  <a:schemeClr val="tx1"/>
                </a:solidFill>
                <a:latin typeface="Calibri" pitchFamily="34" charset="0"/>
              </a:defRPr>
            </a:lvl8pPr>
            <a:lvl9pPr marL="3881148" indent="-22830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8C771E3-127C-490B-ACB0-3BB521A55B41}" type="slidenum">
              <a:rPr lang="en-AU" smtClean="0"/>
              <a:pPr fontAlgn="base">
                <a:spcBef>
                  <a:spcPct val="0"/>
                </a:spcBef>
                <a:spcAft>
                  <a:spcPct val="0"/>
                </a:spcAft>
                <a:defRPr/>
              </a:pPr>
              <a:t>44</a:t>
            </a:fld>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additional slides here about the research methods used in the project.</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45</a:t>
            </a:fld>
            <a:endParaRPr lang="en-AU" dirty="0"/>
          </a:p>
        </p:txBody>
      </p:sp>
    </p:spTree>
    <p:extLst>
      <p:ext uri="{BB962C8B-B14F-4D97-AF65-F5344CB8AC3E}">
        <p14:creationId xmlns:p14="http://schemas.microsoft.com/office/powerpoint/2010/main" val="3826218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An initial search was undertaken in July 2012 and repeated in June 2013. The keywords that were used in the online searches were: wellbeing; well-being; welfare; and pastoral care. Documents were included if they met the following criteria: </a:t>
            </a:r>
            <a:endParaRPr lang="en-GB"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a:r>
            <a:r>
              <a:rPr lang="en-AU" sz="1200" kern="1200" dirty="0" err="1"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	policy or policy-related documentation is relevant to children and young people; and</a:t>
            </a:r>
            <a:endParaRPr lang="en-GB"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(ii)	the terms wellbeing, pastoral care or welfare are used in the title, aim or purpose; and/or </a:t>
            </a:r>
            <a:endParaRPr lang="en-GB" sz="1200" kern="1200" dirty="0" smtClean="0">
              <a:solidFill>
                <a:schemeClr val="tx1"/>
              </a:solidFill>
              <a:effectLst/>
              <a:latin typeface="+mn-lt"/>
              <a:ea typeface="+mn-ea"/>
              <a:cs typeface="+mn-cs"/>
            </a:endParaRPr>
          </a:p>
          <a:p>
            <a:pPr marL="285750" indent="-285750">
              <a:buAutoNum type="romanLcParenBoth" startAt="3"/>
            </a:pPr>
            <a:r>
              <a:rPr lang="en-AU" sz="1200" kern="1200" dirty="0" smtClean="0">
                <a:solidFill>
                  <a:schemeClr val="tx1"/>
                </a:solidFill>
                <a:effectLst/>
                <a:latin typeface="+mn-lt"/>
                <a:ea typeface="+mn-ea"/>
                <a:cs typeface="+mn-cs"/>
              </a:rPr>
              <a:t>important reference is made to wellbeing within the text of the document</a:t>
            </a:r>
            <a:endParaRPr lang="en-GB" sz="12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AutoNum type="romanLcParenBoth" startAt="3"/>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addition, to the on-line searches the CCYP research</a:t>
            </a:r>
            <a:r>
              <a:rPr lang="en-AU" sz="1200" kern="1200" baseline="0" dirty="0" smtClean="0">
                <a:solidFill>
                  <a:schemeClr val="tx1"/>
                </a:solidFill>
                <a:effectLst/>
                <a:latin typeface="+mn-lt"/>
                <a:ea typeface="+mn-ea"/>
                <a:cs typeface="+mn-cs"/>
              </a:rPr>
              <a:t> team </a:t>
            </a:r>
            <a:r>
              <a:rPr lang="en-AU" sz="1200" kern="1200" dirty="0" smtClean="0">
                <a:solidFill>
                  <a:schemeClr val="tx1"/>
                </a:solidFill>
                <a:effectLst/>
                <a:latin typeface="+mn-lt"/>
                <a:ea typeface="+mn-ea"/>
                <a:cs typeface="+mn-cs"/>
              </a:rPr>
              <a:t>contacted government education departments and Catholic Education Offices in all eight states</a:t>
            </a:r>
            <a:r>
              <a:rPr lang="en-AU" sz="1200" kern="1200" baseline="0" dirty="0" smtClean="0">
                <a:solidFill>
                  <a:schemeClr val="tx1"/>
                </a:solidFill>
                <a:effectLst/>
                <a:latin typeface="+mn-lt"/>
                <a:ea typeface="+mn-ea"/>
                <a:cs typeface="+mn-cs"/>
              </a:rPr>
              <a:t> to enquire about any additional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total of 99 documents were secured using the methods outlined, 68 of which are specifically from education sectors. Following review of the documents, using the inclusion criteria noted above, 80 documents were included in the analysis, 58 of which are specifically from education sectors.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46</a:t>
            </a:fld>
            <a:endParaRPr lang="en-AU" dirty="0"/>
          </a:p>
        </p:txBody>
      </p:sp>
    </p:spTree>
    <p:extLst>
      <p:ext uri="{BB962C8B-B14F-4D97-AF65-F5344CB8AC3E}">
        <p14:creationId xmlns:p14="http://schemas.microsoft.com/office/powerpoint/2010/main" val="536021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semi-structured approach follows pre-planned</a:t>
            </a:r>
            <a:r>
              <a:rPr lang="en-US" baseline="0" dirty="0" smtClean="0"/>
              <a:t> questions but offers flexibility to respond to the participants’ responses by asking additional, clarifying questions and offering the opportunity to follow the participants’ train of thought.</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47</a:t>
            </a:fld>
            <a:endParaRPr lang="en-AU" dirty="0"/>
          </a:p>
        </p:txBody>
      </p:sp>
    </p:spTree>
    <p:extLst>
      <p:ext uri="{BB962C8B-B14F-4D97-AF65-F5344CB8AC3E}">
        <p14:creationId xmlns:p14="http://schemas.microsoft.com/office/powerpoint/2010/main" val="2689549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surveys built upon previous work by the CCYP in developing computer-assisted tools that allow for greater engagement with children and young people. </a:t>
            </a:r>
            <a:endParaRPr lang="en-US" dirty="0" smtClean="0"/>
          </a:p>
          <a:p>
            <a:r>
              <a:rPr lang="en-AU" sz="1200" kern="1200" dirty="0" smtClean="0">
                <a:solidFill>
                  <a:schemeClr val="tx1"/>
                </a:solidFill>
                <a:effectLst/>
                <a:latin typeface="+mn-lt"/>
                <a:ea typeface="+mn-ea"/>
                <a:cs typeface="+mn-cs"/>
              </a:rPr>
              <a:t>Three different surveys were used: one survey for teachers, principals and other school staff; and two surveys for students - primary (Years 3-6) and secondary school (Years 7-12). Many of the response options on the surveys consisted of 7-point </a:t>
            </a:r>
            <a:r>
              <a:rPr lang="en-AU" sz="1200" kern="1200" dirty="0" err="1" smtClean="0">
                <a:solidFill>
                  <a:schemeClr val="tx1"/>
                </a:solidFill>
                <a:effectLst/>
                <a:latin typeface="+mn-lt"/>
                <a:ea typeface="+mn-ea"/>
                <a:cs typeface="+mn-cs"/>
              </a:rPr>
              <a:t>Likert</a:t>
            </a:r>
            <a:r>
              <a:rPr lang="en-AU" sz="1200" kern="1200" dirty="0" smtClean="0">
                <a:solidFill>
                  <a:schemeClr val="tx1"/>
                </a:solidFill>
                <a:effectLst/>
                <a:latin typeface="+mn-lt"/>
                <a:ea typeface="+mn-ea"/>
                <a:cs typeface="+mn-cs"/>
              </a:rPr>
              <a:t> scales with only the end-points labelled, thus producing continuously scaled data. Other response options were categorical. </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Descriptive analyses were conducted, such as frequency analyses and measures of central tendency (mean, mode, median) and variability (range, standard deviations) for all variables. Normality tests for all continuously scaled variables were conducted using </a:t>
            </a:r>
            <a:r>
              <a:rPr lang="en-AU" sz="1200" i="1" kern="1200" dirty="0" smtClean="0">
                <a:solidFill>
                  <a:schemeClr val="tx1"/>
                </a:solidFill>
                <a:effectLst/>
                <a:latin typeface="+mn-lt"/>
                <a:ea typeface="+mn-ea"/>
                <a:cs typeface="+mn-cs"/>
              </a:rPr>
              <a:t>z</a:t>
            </a:r>
            <a:r>
              <a:rPr lang="en-AU" sz="1200" kern="1200" dirty="0" smtClean="0">
                <a:solidFill>
                  <a:schemeClr val="tx1"/>
                </a:solidFill>
                <a:effectLst/>
                <a:latin typeface="+mn-lt"/>
                <a:ea typeface="+mn-ea"/>
                <a:cs typeface="+mn-cs"/>
              </a:rPr>
              <a:t> skew and </a:t>
            </a:r>
            <a:r>
              <a:rPr lang="en-AU" sz="1200" i="1" kern="1200" dirty="0" smtClean="0">
                <a:solidFill>
                  <a:schemeClr val="tx1"/>
                </a:solidFill>
                <a:effectLst/>
                <a:latin typeface="+mn-lt"/>
                <a:ea typeface="+mn-ea"/>
                <a:cs typeface="+mn-cs"/>
              </a:rPr>
              <a:t>z</a:t>
            </a:r>
            <a:r>
              <a:rPr lang="en-AU" sz="1200" kern="1200" dirty="0" smtClean="0">
                <a:solidFill>
                  <a:schemeClr val="tx1"/>
                </a:solidFill>
                <a:effectLst/>
                <a:latin typeface="+mn-lt"/>
                <a:ea typeface="+mn-ea"/>
                <a:cs typeface="+mn-cs"/>
              </a:rPr>
              <a:t> kurtosis at </a:t>
            </a:r>
            <a:r>
              <a:rPr lang="en-AU" sz="1200" i="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 &lt; .001, and visual inspection of histograms, box plots and probability plots (</a:t>
            </a:r>
            <a:r>
              <a:rPr lang="en-AU" sz="1200" kern="1200" dirty="0" err="1" smtClean="0">
                <a:solidFill>
                  <a:schemeClr val="tx1"/>
                </a:solidFill>
                <a:effectLst/>
                <a:latin typeface="+mn-lt"/>
                <a:ea typeface="+mn-ea"/>
                <a:cs typeface="+mn-cs"/>
              </a:rPr>
              <a:t>Tabachnick</a:t>
            </a:r>
            <a:r>
              <a:rPr lang="en-AU" sz="1200" kern="1200" dirty="0" smtClean="0">
                <a:solidFill>
                  <a:schemeClr val="tx1"/>
                </a:solidFill>
                <a:effectLst/>
                <a:latin typeface="+mn-lt"/>
                <a:ea typeface="+mn-ea"/>
                <a:cs typeface="+mn-cs"/>
              </a:rPr>
              <a:t> &amp; </a:t>
            </a:r>
            <a:r>
              <a:rPr lang="en-AU" sz="1200" kern="1200" dirty="0" err="1" smtClean="0">
                <a:solidFill>
                  <a:schemeClr val="tx1"/>
                </a:solidFill>
                <a:effectLst/>
                <a:latin typeface="+mn-lt"/>
                <a:ea typeface="+mn-ea"/>
                <a:cs typeface="+mn-cs"/>
              </a:rPr>
              <a:t>Fidell</a:t>
            </a:r>
            <a:r>
              <a:rPr lang="en-AU" sz="1200" kern="1200" dirty="0" smtClean="0">
                <a:solidFill>
                  <a:schemeClr val="tx1"/>
                </a:solidFill>
                <a:effectLst/>
                <a:latin typeface="+mn-lt"/>
                <a:ea typeface="+mn-ea"/>
                <a:cs typeface="+mn-cs"/>
              </a:rPr>
              <a:t>, 2007). As many of the variables were extremely negatively skewed and were unable to be normalised using mathematical transformation (e.g., reflection and inverse, reflection and logarithm), non-parametric inferential tests were primarily conducted (</a:t>
            </a:r>
            <a:r>
              <a:rPr lang="en-AU" sz="1200" kern="1200" dirty="0" err="1" smtClean="0">
                <a:solidFill>
                  <a:schemeClr val="tx1"/>
                </a:solidFill>
                <a:effectLst/>
                <a:latin typeface="+mn-lt"/>
                <a:ea typeface="+mn-ea"/>
                <a:cs typeface="+mn-cs"/>
              </a:rPr>
              <a:t>Tabachnick</a:t>
            </a:r>
            <a:r>
              <a:rPr lang="en-AU" sz="1200" kern="1200" dirty="0" smtClean="0">
                <a:solidFill>
                  <a:schemeClr val="tx1"/>
                </a:solidFill>
                <a:effectLst/>
                <a:latin typeface="+mn-lt"/>
                <a:ea typeface="+mn-ea"/>
                <a:cs typeface="+mn-cs"/>
              </a:rPr>
              <a:t> &amp; </a:t>
            </a:r>
            <a:r>
              <a:rPr lang="en-AU" sz="1200" kern="1200" dirty="0" err="1" smtClean="0">
                <a:solidFill>
                  <a:schemeClr val="tx1"/>
                </a:solidFill>
                <a:effectLst/>
                <a:latin typeface="+mn-lt"/>
                <a:ea typeface="+mn-ea"/>
                <a:cs typeface="+mn-cs"/>
              </a:rPr>
              <a:t>Fidell</a:t>
            </a:r>
            <a:r>
              <a:rPr lang="en-AU" sz="1200" kern="1200" dirty="0" smtClean="0">
                <a:solidFill>
                  <a:schemeClr val="tx1"/>
                </a:solidFill>
                <a:effectLst/>
                <a:latin typeface="+mn-lt"/>
                <a:ea typeface="+mn-ea"/>
                <a:cs typeface="+mn-cs"/>
              </a:rPr>
              <a:t>, 2007). Tests of statistical significance included Chi square tests of independence and Spearman correlations to test for relationships between variables, and </a:t>
            </a:r>
            <a:r>
              <a:rPr lang="en-AU" sz="1200" kern="1200" dirty="0" err="1" smtClean="0">
                <a:solidFill>
                  <a:schemeClr val="tx1"/>
                </a:solidFill>
                <a:effectLst/>
                <a:latin typeface="+mn-lt"/>
                <a:ea typeface="+mn-ea"/>
                <a:cs typeface="+mn-cs"/>
              </a:rPr>
              <a:t>Kruskal</a:t>
            </a:r>
            <a:r>
              <a:rPr lang="en-AU" sz="1200" kern="1200" dirty="0" smtClean="0">
                <a:solidFill>
                  <a:schemeClr val="tx1"/>
                </a:solidFill>
                <a:effectLst/>
                <a:latin typeface="+mn-lt"/>
                <a:ea typeface="+mn-ea"/>
                <a:cs typeface="+mn-cs"/>
              </a:rPr>
              <a:t>-Wallis tests and Mann-Whitney </a:t>
            </a:r>
            <a:r>
              <a:rPr lang="en-AU" sz="1200" i="1" kern="1200" dirty="0" smtClean="0">
                <a:solidFill>
                  <a:schemeClr val="tx1"/>
                </a:solidFill>
                <a:effectLst/>
                <a:latin typeface="+mn-lt"/>
                <a:ea typeface="+mn-ea"/>
                <a:cs typeface="+mn-cs"/>
              </a:rPr>
              <a:t>U</a:t>
            </a:r>
            <a:r>
              <a:rPr lang="en-AU" sz="1200" kern="1200" dirty="0" smtClean="0">
                <a:solidFill>
                  <a:schemeClr val="tx1"/>
                </a:solidFill>
                <a:effectLst/>
                <a:latin typeface="+mn-lt"/>
                <a:ea typeface="+mn-ea"/>
                <a:cs typeface="+mn-cs"/>
              </a:rPr>
              <a:t> tests to test for or differences between categories on continuously scaled variables. Categorical variables included wellbeing conceptualisations, primary vs. secondary school status, gender, Aboriginal and Torres Strait Islander (ATSI) status, Cultural and Linguistic Diversity (CALD) status, and Year level at school.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6BF442-58D2-4158-AFFB-F2117FB75626}" type="slidenum">
              <a:rPr lang="en-AU" smtClean="0"/>
              <a:t>49</a:t>
            </a:fld>
            <a:endParaRPr lang="en-AU" dirty="0"/>
          </a:p>
        </p:txBody>
      </p:sp>
    </p:spTree>
    <p:extLst>
      <p:ext uri="{BB962C8B-B14F-4D97-AF65-F5344CB8AC3E}">
        <p14:creationId xmlns:p14="http://schemas.microsoft.com/office/powerpoint/2010/main" val="150855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Phase 2</a:t>
            </a:r>
            <a:r>
              <a:rPr lang="en-US" dirty="0" smtClean="0"/>
              <a:t>: 67 focus groups</a:t>
            </a:r>
            <a:r>
              <a:rPr lang="en-US" baseline="0" dirty="0" smtClean="0"/>
              <a:t> were conducted across 18 schools. </a:t>
            </a:r>
          </a:p>
          <a:p>
            <a:endParaRPr lang="en-US" baseline="0" dirty="0" smtClean="0"/>
          </a:p>
          <a:p>
            <a:r>
              <a:rPr lang="en-US" baseline="0" dirty="0" smtClean="0"/>
              <a:t>Each focus group comprised approximately 10 students and lasted around 60 minutes (30 minutes for </a:t>
            </a:r>
            <a:r>
              <a:rPr lang="en-US" baseline="0" dirty="0" err="1" smtClean="0"/>
              <a:t>Yrs</a:t>
            </a:r>
            <a:r>
              <a:rPr lang="en-US" baseline="0" dirty="0" smtClean="0"/>
              <a:t> 1-2).</a:t>
            </a:r>
          </a:p>
          <a:p>
            <a:endParaRPr lang="en-US" baseline="0" dirty="0" smtClean="0"/>
          </a:p>
          <a:p>
            <a:r>
              <a:rPr lang="en-US" baseline="0" dirty="0" smtClean="0"/>
              <a:t>The focus groups were conducted with four target age groups: </a:t>
            </a:r>
          </a:p>
          <a:p>
            <a:pPr marL="171450" indent="-171450">
              <a:buFont typeface="Arial"/>
              <a:buChar char="•"/>
            </a:pPr>
            <a:r>
              <a:rPr lang="en-US" baseline="0" dirty="0" smtClean="0"/>
              <a:t>Years 1-2 </a:t>
            </a:r>
          </a:p>
          <a:p>
            <a:pPr marL="171450" indent="-171450">
              <a:buFont typeface="Arial"/>
              <a:buChar char="•"/>
            </a:pPr>
            <a:r>
              <a:rPr lang="en-US" dirty="0" smtClean="0"/>
              <a:t>Years 5-6</a:t>
            </a:r>
          </a:p>
          <a:p>
            <a:pPr marL="171450" indent="-171450">
              <a:buFont typeface="Arial"/>
              <a:buChar char="•"/>
            </a:pPr>
            <a:r>
              <a:rPr lang="en-US" baseline="0" dirty="0" smtClean="0"/>
              <a:t>Year 8</a:t>
            </a:r>
          </a:p>
          <a:p>
            <a:pPr marL="171450" indent="-171450">
              <a:buFont typeface="Arial"/>
              <a:buChar char="•"/>
            </a:pPr>
            <a:r>
              <a:rPr lang="en-US" baseline="0" dirty="0" smtClean="0"/>
              <a:t>Year 11</a:t>
            </a:r>
          </a:p>
          <a:p>
            <a:pPr marL="171450" indent="-171450">
              <a:buFont typeface="Arial"/>
              <a:buChar char="•"/>
            </a:pPr>
            <a:endParaRPr lang="en-US" baseline="0" dirty="0" smtClean="0"/>
          </a:p>
          <a:p>
            <a:pPr marL="0" indent="0">
              <a:buFont typeface="Arial"/>
              <a:buNone/>
            </a:pPr>
            <a:r>
              <a:rPr lang="en-US" baseline="0" dirty="0" smtClean="0"/>
              <a:t>The focus groups involved the children engaging in group discussions with the researchers about what wellbeing means to them and what helps and hinders their wellbeing at school, followed by an imaginary schools activity where they designed a school that focused upon </a:t>
            </a:r>
            <a:r>
              <a:rPr lang="en-US" baseline="0" dirty="0" err="1" smtClean="0"/>
              <a:t>maximising</a:t>
            </a:r>
            <a:r>
              <a:rPr lang="en-US" baseline="0" dirty="0" smtClean="0"/>
              <a:t> their wellbeing.</a:t>
            </a:r>
          </a:p>
          <a:p>
            <a:pPr marL="0" indent="0">
              <a:buFont typeface="Arial"/>
              <a:buNone/>
            </a:pPr>
            <a:endParaRPr lang="en-US" baseline="0" dirty="0" smtClean="0"/>
          </a:p>
          <a:p>
            <a:pPr marL="0" indent="0">
              <a:buFont typeface="Arial"/>
              <a:buNone/>
            </a:pPr>
            <a:r>
              <a:rPr lang="en-US" sz="1200" kern="1200" dirty="0" smtClean="0">
                <a:solidFill>
                  <a:schemeClr val="tx1"/>
                </a:solidFill>
                <a:latin typeface="+mn-lt"/>
                <a:ea typeface="+mn-ea"/>
                <a:cs typeface="+mn-cs"/>
              </a:rPr>
              <a:t>In addition, individual interviews were conducted with principals and teachers at each of the participating schools.</a:t>
            </a:r>
            <a:endParaRPr lang="en-US" baseline="0" dirty="0" smtClean="0"/>
          </a:p>
          <a:p>
            <a:pPr marL="171450" indent="-171450">
              <a:buFont typeface="Arial"/>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Phase 3: </a:t>
            </a:r>
            <a:r>
              <a:rPr lang="en-US" baseline="0" dirty="0" smtClean="0"/>
              <a:t>The survey was designed to draw upon the ideas that emerged in the focus groups and staff interviews and explore them for greater resonance with a wider student and staff base, and through the anonymity of an on-line survey. Students in Years 3-12 took part in the survey. </a:t>
            </a:r>
            <a:r>
              <a:rPr lang="en-US" sz="1200" kern="1200" dirty="0" smtClean="0">
                <a:solidFill>
                  <a:schemeClr val="tx1"/>
                </a:solidFill>
                <a:latin typeface="+mn-lt"/>
                <a:ea typeface="+mn-ea"/>
                <a:cs typeface="+mn-cs"/>
              </a:rPr>
              <a:t>Staff participants in the survey included teachers, principals, assistant principals and non-teaching staff, such as office and technical staff.</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NB: For those in primary schools</a:t>
            </a:r>
            <a:r>
              <a:rPr lang="en-US" baseline="0" dirty="0" smtClean="0"/>
              <a:t>: A pilot survey found that the </a:t>
            </a:r>
            <a:r>
              <a:rPr lang="en-AU" sz="1200" kern="1200" dirty="0" smtClean="0">
                <a:solidFill>
                  <a:schemeClr val="tx1"/>
                </a:solidFill>
                <a:effectLst/>
                <a:latin typeface="+mn-lt"/>
                <a:ea typeface="+mn-ea"/>
                <a:cs typeface="+mn-cs"/>
              </a:rPr>
              <a:t>lower primary survey was too challenging for Year 1 and 2 students to complete without significant intervention from teachers. This intervention would likely jeopardise the data collected as students might feel obliged to provide socially desirable responses, and teacher involvement in further explaining key terms and ideas may affect the way students perceive these concepts, thereby affecting responses given. A version involving video proved</a:t>
            </a:r>
            <a:r>
              <a:rPr lang="en-AU" sz="1200" kern="1200" baseline="0" dirty="0" smtClean="0">
                <a:solidFill>
                  <a:schemeClr val="tx1"/>
                </a:solidFill>
                <a:effectLst/>
                <a:latin typeface="+mn-lt"/>
                <a:ea typeface="+mn-ea"/>
                <a:cs typeface="+mn-cs"/>
              </a:rPr>
              <a:t> to encounter too many technical problems for schools. Therefore, f</a:t>
            </a:r>
            <a:r>
              <a:rPr lang="en-AU" sz="1200" kern="1200" dirty="0" smtClean="0">
                <a:solidFill>
                  <a:schemeClr val="tx1"/>
                </a:solidFill>
                <a:effectLst/>
                <a:latin typeface="+mn-lt"/>
                <a:ea typeface="+mn-ea"/>
                <a:cs typeface="+mn-cs"/>
              </a:rPr>
              <a:t>or these reasons the researchers, in consultation with teachers, principals, research partners and the WAG, decided not to proceed with the lower primary survey.)</a:t>
            </a:r>
            <a:endParaRPr lang="en-US" baseline="0" dirty="0" smtClean="0"/>
          </a:p>
          <a:p>
            <a:endParaRPr lang="en-AU" dirty="0"/>
          </a:p>
        </p:txBody>
      </p:sp>
      <p:sp>
        <p:nvSpPr>
          <p:cNvPr id="4" name="Slide Number Placeholder 3"/>
          <p:cNvSpPr>
            <a:spLocks noGrp="1"/>
          </p:cNvSpPr>
          <p:nvPr>
            <p:ph type="sldNum" sz="quarter" idx="10"/>
          </p:nvPr>
        </p:nvSpPr>
        <p:spPr/>
        <p:txBody>
          <a:bodyPr/>
          <a:lstStyle/>
          <a:p>
            <a:fld id="{F06BF442-58D2-4158-AFFB-F2117FB75626}" type="slidenum">
              <a:rPr lang="en-AU" smtClean="0"/>
              <a:t>5</a:t>
            </a:fld>
            <a:endParaRPr lang="en-AU" dirty="0"/>
          </a:p>
        </p:txBody>
      </p:sp>
    </p:spTree>
    <p:extLst>
      <p:ext uri="{BB962C8B-B14F-4D97-AF65-F5344CB8AC3E}">
        <p14:creationId xmlns:p14="http://schemas.microsoft.com/office/powerpoint/2010/main" val="366674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Grp="1" noRot="1" noChangeAspect="1" noChangeArrowheads="1"/>
          </p:cNvSpPr>
          <p:nvPr>
            <p:ph type="sldImg"/>
          </p:nvPr>
        </p:nvSpPr>
        <p:spPr>
          <a:solidFill>
            <a:srgbClr val="FFFFFF"/>
          </a:solidFill>
          <a:ln/>
        </p:spPr>
      </p:sp>
      <p:sp>
        <p:nvSpPr>
          <p:cNvPr id="156674"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Helvetica" charset="0"/>
              <a:ea typeface="ＭＳ Ｐゴシック" charset="0"/>
              <a:cs typeface="Helvetica" charset="0"/>
              <a:sym typeface="Helvetica" charset="0"/>
            </a:endParaRPr>
          </a:p>
          <a:p>
            <a:pPr eaLnBrk="1" hangingPunct="1"/>
            <a:r>
              <a:rPr lang="en-AU" dirty="0" smtClean="0">
                <a:latin typeface="Helvetica" charset="0"/>
                <a:ea typeface="ＭＳ Ｐゴシック" charset="0"/>
                <a:cs typeface="Helvetica" charset="0"/>
                <a:sym typeface="Helvetica" charset="0"/>
              </a:rPr>
              <a:t>Little research in Australia about the explicit and tacit ways teachers navigate the complex landscape of student wellbeing.</a:t>
            </a:r>
          </a:p>
          <a:p>
            <a:pPr eaLnBrk="1" hangingPunct="1"/>
            <a:endParaRPr lang="en-AU" dirty="0" smtClean="0">
              <a:latin typeface="Helvetica" charset="0"/>
              <a:ea typeface="ＭＳ Ｐゴシック" charset="0"/>
              <a:cs typeface="Helvetica" charset="0"/>
              <a:sym typeface="Helvetica" charset="0"/>
            </a:endParaRPr>
          </a:p>
          <a:p>
            <a:pPr eaLnBrk="1" hangingPunct="1"/>
            <a:r>
              <a:rPr lang="en-AU" dirty="0" smtClean="0">
                <a:latin typeface="Helvetica" charset="0"/>
                <a:ea typeface="ＭＳ Ｐゴシック" charset="0"/>
                <a:cs typeface="Helvetica" charset="0"/>
                <a:sym typeface="Helvetica" charset="0"/>
              </a:rPr>
              <a:t>Even less known about how students view their wellbeing and how this might be best supported in schools.</a:t>
            </a:r>
          </a:p>
          <a:p>
            <a:pPr eaLnBrk="1" hangingPunct="1"/>
            <a:endParaRPr lang="en-AU" dirty="0" smtClean="0">
              <a:latin typeface="Helvetica" charset="0"/>
              <a:ea typeface="ＭＳ Ｐゴシック" charset="0"/>
              <a:cs typeface="Helvetica" charset="0"/>
              <a:sym typeface="Helvetica" charset="0"/>
            </a:endParaRPr>
          </a:p>
          <a:p>
            <a:pPr eaLnBrk="1" hangingPunct="1"/>
            <a:r>
              <a:rPr lang="en-AU" dirty="0" smtClean="0">
                <a:latin typeface="Helvetica" charset="0"/>
                <a:ea typeface="ＭＳ Ｐゴシック" charset="0"/>
                <a:cs typeface="Helvetica" charset="0"/>
                <a:sym typeface="Helvetica" charset="0"/>
              </a:rPr>
              <a:t>Little is known about whether and how the policy environment influences practice.</a:t>
            </a:r>
          </a:p>
          <a:p>
            <a:pPr eaLnBrk="1" hangingPunct="1"/>
            <a:endParaRPr lang="en-AU" dirty="0" smtClean="0">
              <a:latin typeface="Helvetica" charset="0"/>
              <a:ea typeface="ＭＳ Ｐゴシック" charset="0"/>
              <a:cs typeface="Helvetica" charset="0"/>
              <a:sym typeface="Helvetica" charset="0"/>
            </a:endParaRPr>
          </a:p>
          <a:p>
            <a:pPr eaLnBrk="1" hangingPunct="1"/>
            <a:r>
              <a:rPr lang="en-AU" dirty="0" smtClean="0">
                <a:latin typeface="Helvetica" charset="0"/>
                <a:ea typeface="ＭＳ Ｐゴシック" charset="0"/>
                <a:cs typeface="Helvetica" charset="0"/>
                <a:sym typeface="Helvetica" charset="0"/>
              </a:rPr>
              <a:t>There is no research to date in Australia that has asked young people their views about wellbeing and examined these alongside principal and teacher views as well as a policy perspective…</a:t>
            </a:r>
          </a:p>
          <a:p>
            <a:pPr eaLnBrk="1" hangingPunct="1"/>
            <a:endParaRPr lang="en-US" dirty="0">
              <a:latin typeface="Helvetica" charset="0"/>
              <a:ea typeface="ＭＳ Ｐゴシック" charset="0"/>
              <a:cs typeface="Helvetica" charset="0"/>
              <a:sym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Recognition theory </a:t>
            </a:r>
            <a:r>
              <a:rPr lang="en-US" sz="1200" kern="1200" dirty="0" smtClean="0">
                <a:solidFill>
                  <a:schemeClr val="tx1"/>
                </a:solidFill>
                <a:effectLst/>
                <a:latin typeface="+mn-lt"/>
                <a:ea typeface="+mn-ea"/>
                <a:cs typeface="+mn-cs"/>
              </a:rPr>
              <a:t>potentially offers </a:t>
            </a:r>
            <a:r>
              <a:rPr lang="en-AU" sz="1200" kern="1200" dirty="0" smtClean="0">
                <a:solidFill>
                  <a:schemeClr val="tx1"/>
                </a:solidFill>
                <a:effectLst/>
                <a:latin typeface="+mn-lt"/>
                <a:ea typeface="+mn-ea"/>
                <a:cs typeface="+mn-cs"/>
              </a:rPr>
              <a:t>an alternative framework for conceptualising how wellbeing is understood and practiced in schools.</a:t>
            </a:r>
            <a:r>
              <a:rPr lang="en-GB" dirty="0" smtClean="0">
                <a:effectLst/>
              </a:rPr>
              <a:t> </a:t>
            </a:r>
          </a:p>
          <a:p>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first Australian study to</a:t>
            </a:r>
            <a:r>
              <a:rPr lang="en-US"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empirically test recognition theory and investigates its potential in the context of wellbeing. </a:t>
            </a: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7</a:t>
            </a:fld>
            <a:endParaRPr lang="en-AU" dirty="0"/>
          </a:p>
        </p:txBody>
      </p:sp>
    </p:spTree>
    <p:extLst>
      <p:ext uri="{BB962C8B-B14F-4D97-AF65-F5344CB8AC3E}">
        <p14:creationId xmlns:p14="http://schemas.microsoft.com/office/powerpoint/2010/main" val="236286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research draws particularly on the work of Axel </a:t>
            </a:r>
            <a:r>
              <a:rPr lang="en-AU" sz="1200" kern="1200" dirty="0" err="1" smtClean="0">
                <a:solidFill>
                  <a:schemeClr val="tx1"/>
                </a:solidFill>
                <a:effectLst/>
                <a:latin typeface="+mn-lt"/>
                <a:ea typeface="+mn-ea"/>
                <a:cs typeface="+mn-cs"/>
              </a:rPr>
              <a:t>Honneth</a:t>
            </a:r>
            <a:r>
              <a:rPr lang="en-AU" sz="1200" kern="1200" dirty="0" smtClean="0">
                <a:solidFill>
                  <a:schemeClr val="tx1"/>
                </a:solidFill>
                <a:effectLst/>
                <a:latin typeface="+mn-lt"/>
                <a:ea typeface="+mn-ea"/>
                <a:cs typeface="+mn-cs"/>
              </a:rPr>
              <a:t> who focused especially on the role and importance of human interaction in the formation of individual and social identity.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theorised</a:t>
            </a:r>
            <a:r>
              <a:rPr lang="en-AU" sz="1200" kern="1200" baseline="0" dirty="0" smtClean="0">
                <a:solidFill>
                  <a:schemeClr val="tx1"/>
                </a:solidFill>
                <a:effectLst/>
                <a:latin typeface="+mn-lt"/>
                <a:ea typeface="+mn-ea"/>
                <a:cs typeface="+mn-cs"/>
              </a:rPr>
              <a:t> that recognition is driven by struggles over misrecognition (or a lack of recognition) across each of three concepts: love, rights and solidarity.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This is further translated for the purposes of this study in the following slide. </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8</a:t>
            </a:fld>
            <a:endParaRPr lang="en-AU" dirty="0"/>
          </a:p>
        </p:txBody>
      </p:sp>
    </p:spTree>
    <p:extLst>
      <p:ext uri="{BB962C8B-B14F-4D97-AF65-F5344CB8AC3E}">
        <p14:creationId xmlns:p14="http://schemas.microsoft.com/office/powerpoint/2010/main" val="236286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noted on the previous slide, </a:t>
            </a:r>
            <a:r>
              <a:rPr lang="en-GB" sz="1200" kern="1200" dirty="0" err="1" smtClean="0">
                <a:solidFill>
                  <a:schemeClr val="tx1"/>
                </a:solidFill>
                <a:effectLst/>
                <a:latin typeface="+mn-lt"/>
                <a:ea typeface="+mn-ea"/>
                <a:cs typeface="+mn-cs"/>
              </a:rPr>
              <a:t>Honneth</a:t>
            </a:r>
            <a:r>
              <a:rPr lang="en-GB" sz="1200" kern="1200" dirty="0" smtClean="0">
                <a:solidFill>
                  <a:schemeClr val="tx1"/>
                </a:solidFill>
                <a:effectLst/>
                <a:latin typeface="+mn-lt"/>
                <a:ea typeface="+mn-ea"/>
                <a:cs typeface="+mn-cs"/>
              </a:rPr>
              <a:t> proposes three patterns of interpersonal / </a:t>
            </a:r>
            <a:r>
              <a:rPr lang="en-GB" sz="1200" kern="1200" dirty="0" err="1" smtClean="0">
                <a:solidFill>
                  <a:schemeClr val="tx1"/>
                </a:solidFill>
                <a:effectLst/>
                <a:latin typeface="+mn-lt"/>
                <a:ea typeface="+mn-ea"/>
                <a:cs typeface="+mn-cs"/>
              </a:rPr>
              <a:t>intersubjective</a:t>
            </a:r>
            <a:r>
              <a:rPr lang="en-GB" sz="1200" kern="1200" dirty="0" smtClean="0">
                <a:solidFill>
                  <a:schemeClr val="tx1"/>
                </a:solidFill>
                <a:effectLst/>
                <a:latin typeface="+mn-lt"/>
                <a:ea typeface="+mn-ea"/>
                <a:cs typeface="+mn-cs"/>
              </a:rPr>
              <a:t> recognition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i="1" kern="1200" dirty="0" smtClean="0">
                <a:solidFill>
                  <a:schemeClr val="tx1"/>
                </a:solidFill>
                <a:effectLst/>
                <a:latin typeface="+mn-lt"/>
                <a:ea typeface="+mn-ea"/>
                <a:cs typeface="+mn-cs"/>
              </a:rPr>
              <a:t>love</a:t>
            </a:r>
            <a:r>
              <a:rPr lang="en-GB" sz="1200" kern="1200" dirty="0" smtClean="0">
                <a:solidFill>
                  <a:schemeClr val="tx1"/>
                </a:solidFill>
                <a:effectLst/>
                <a:latin typeface="+mn-lt"/>
                <a:ea typeface="+mn-ea"/>
                <a:cs typeface="+mn-cs"/>
              </a:rPr>
              <a:t>, which refers to the emotional concern for the wellbeing and needs of an actual person;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i="1" kern="1200" dirty="0" smtClean="0">
                <a:solidFill>
                  <a:schemeClr val="tx1"/>
                </a:solidFill>
                <a:effectLst/>
                <a:latin typeface="+mn-lt"/>
                <a:ea typeface="+mn-ea"/>
                <a:cs typeface="+mn-cs"/>
              </a:rPr>
              <a:t>rights</a:t>
            </a:r>
            <a:r>
              <a:rPr lang="en-GB" sz="1200" kern="1200" dirty="0" smtClean="0">
                <a:solidFill>
                  <a:schemeClr val="tx1"/>
                </a:solidFill>
                <a:effectLst/>
                <a:latin typeface="+mn-lt"/>
                <a:ea typeface="+mn-ea"/>
                <a:cs typeface="+mn-cs"/>
              </a:rPr>
              <a:t>, which refers to respect for the equal moral accountability of the legal person; and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i="1" kern="1200" dirty="0" smtClean="0">
                <a:solidFill>
                  <a:schemeClr val="tx1"/>
                </a:solidFill>
                <a:effectLst/>
                <a:latin typeface="+mn-lt"/>
                <a:ea typeface="+mn-ea"/>
                <a:cs typeface="+mn-cs"/>
              </a:rPr>
              <a:t>solidarity,</a:t>
            </a:r>
            <a:r>
              <a:rPr lang="en-GB" sz="1200" kern="1200" dirty="0" smtClean="0">
                <a:solidFill>
                  <a:schemeClr val="tx1"/>
                </a:solidFill>
                <a:effectLst/>
                <a:latin typeface="+mn-lt"/>
                <a:ea typeface="+mn-ea"/>
                <a:cs typeface="+mn-cs"/>
              </a:rPr>
              <a:t> which is the evaluation of particular traits, abilities, </a:t>
            </a:r>
            <a:r>
              <a:rPr lang="en-AU" sz="1200" kern="1200" dirty="0" smtClean="0">
                <a:solidFill>
                  <a:schemeClr val="tx1"/>
                </a:solidFill>
                <a:effectLst/>
                <a:latin typeface="+mn-lt"/>
                <a:ea typeface="+mn-ea"/>
                <a:cs typeface="+mn-cs"/>
              </a:rPr>
              <a:t>contributions and achievements</a:t>
            </a:r>
            <a:r>
              <a:rPr lang="en-GB" sz="1200" kern="1200" dirty="0" smtClean="0">
                <a:solidFill>
                  <a:schemeClr val="tx1"/>
                </a:solidFill>
                <a:effectLst/>
                <a:latin typeface="+mn-lt"/>
                <a:ea typeface="+mn-ea"/>
                <a:cs typeface="+mn-cs"/>
              </a:rPr>
              <a:t> against the background of ‘norms’ (</a:t>
            </a:r>
            <a:r>
              <a:rPr lang="en-GB" sz="1200" kern="1200" dirty="0" err="1" smtClean="0">
                <a:solidFill>
                  <a:schemeClr val="tx1"/>
                </a:solidFill>
                <a:effectLst/>
                <a:latin typeface="+mn-lt"/>
                <a:ea typeface="+mn-ea"/>
                <a:cs typeface="+mn-cs"/>
              </a:rPr>
              <a:t>Honneth</a:t>
            </a:r>
            <a:r>
              <a:rPr lang="en-GB" sz="1200" kern="1200" dirty="0" smtClean="0">
                <a:solidFill>
                  <a:schemeClr val="tx1"/>
                </a:solidFill>
                <a:effectLst/>
                <a:latin typeface="+mn-lt"/>
                <a:ea typeface="+mn-ea"/>
                <a:cs typeface="+mn-cs"/>
              </a:rPr>
              <a:t>, 1995).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this study, </a:t>
            </a:r>
            <a:r>
              <a:rPr lang="en-GB" sz="1200" kern="1200" dirty="0" err="1" smtClean="0">
                <a:solidFill>
                  <a:schemeClr val="tx1"/>
                </a:solidFill>
                <a:effectLst/>
                <a:latin typeface="+mn-lt"/>
                <a:ea typeface="+mn-ea"/>
                <a:cs typeface="+mn-cs"/>
              </a:rPr>
              <a:t>Honneth’s</a:t>
            </a:r>
            <a:r>
              <a:rPr lang="en-GB" sz="1200" kern="1200" dirty="0" smtClean="0">
                <a:solidFill>
                  <a:schemeClr val="tx1"/>
                </a:solidFill>
                <a:effectLst/>
                <a:latin typeface="+mn-lt"/>
                <a:ea typeface="+mn-ea"/>
                <a:cs typeface="+mn-cs"/>
              </a:rPr>
              <a:t> theoretical concepts are drawn upon strongly but the language has been adapted to be more</a:t>
            </a:r>
            <a:r>
              <a:rPr lang="en-GB" sz="1200" kern="1200" baseline="0" dirty="0" smtClean="0">
                <a:solidFill>
                  <a:schemeClr val="tx1"/>
                </a:solidFill>
                <a:effectLst/>
                <a:latin typeface="+mn-lt"/>
                <a:ea typeface="+mn-ea"/>
                <a:cs typeface="+mn-cs"/>
              </a:rPr>
              <a:t> suitable and understandable in contemporary Australian schools – </a:t>
            </a:r>
            <a:r>
              <a:rPr lang="en-GB" sz="1200" kern="1200" dirty="0" smtClean="0">
                <a:solidFill>
                  <a:schemeClr val="tx1"/>
                </a:solidFill>
                <a:effectLst/>
                <a:latin typeface="+mn-lt"/>
                <a:ea typeface="+mn-ea"/>
                <a:cs typeface="+mn-cs"/>
              </a:rPr>
              <a:t>[Read Slide].</a:t>
            </a:r>
          </a:p>
          <a:p>
            <a:endParaRPr lang="en-AU" dirty="0"/>
          </a:p>
        </p:txBody>
      </p:sp>
      <p:sp>
        <p:nvSpPr>
          <p:cNvPr id="4" name="Slide Number Placeholder 3"/>
          <p:cNvSpPr>
            <a:spLocks noGrp="1"/>
          </p:cNvSpPr>
          <p:nvPr>
            <p:ph type="sldNum" sz="quarter" idx="10"/>
          </p:nvPr>
        </p:nvSpPr>
        <p:spPr/>
        <p:txBody>
          <a:bodyPr/>
          <a:lstStyle/>
          <a:p>
            <a:fld id="{F06BF442-58D2-4158-AFFB-F2117FB75626}" type="slidenum">
              <a:rPr lang="en-AU" smtClean="0"/>
              <a:t>9</a:t>
            </a:fld>
            <a:endParaRPr lang="en-AU" dirty="0"/>
          </a:p>
        </p:txBody>
      </p:sp>
    </p:spTree>
    <p:extLst>
      <p:ext uri="{BB962C8B-B14F-4D97-AF65-F5344CB8AC3E}">
        <p14:creationId xmlns:p14="http://schemas.microsoft.com/office/powerpoint/2010/main" val="38475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‘Wellbeing’ is not clearly defined or specifically identified in national or state education policies. However, despite the lack of clarity around its meaning, the term is frequently used. </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For instance, education webpages signal an interest in wellbeing, but tend to encompass a range of loosely related elements, such as </a:t>
            </a:r>
            <a:r>
              <a:rPr lang="en-US" sz="1200" kern="1200" dirty="0" err="1" smtClean="0">
                <a:solidFill>
                  <a:schemeClr val="tx1"/>
                </a:solidFill>
                <a:latin typeface="+mn-lt"/>
                <a:ea typeface="+mn-ea"/>
                <a:cs typeface="+mn-cs"/>
              </a:rPr>
              <a:t>headlice</a:t>
            </a:r>
            <a:r>
              <a:rPr lang="en-US" sz="1200" kern="1200" dirty="0" smtClean="0">
                <a:solidFill>
                  <a:schemeClr val="tx1"/>
                </a:solidFill>
                <a:latin typeface="+mn-lt"/>
                <a:ea typeface="+mn-ea"/>
                <a:cs typeface="+mn-cs"/>
              </a:rPr>
              <a:t>, sun protection, bullying</a:t>
            </a:r>
            <a:r>
              <a:rPr lang="en-US" sz="1200" kern="1200" baseline="0" dirty="0" smtClean="0">
                <a:solidFill>
                  <a:schemeClr val="tx1"/>
                </a:solidFill>
                <a:latin typeface="+mn-lt"/>
                <a:ea typeface="+mn-ea"/>
                <a:cs typeface="+mn-cs"/>
              </a:rPr>
              <a:t> etc.</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There is no specific policy at a </a:t>
            </a:r>
            <a:r>
              <a:rPr lang="en-AU" sz="1200" u="sng" kern="1200" dirty="0" smtClean="0">
                <a:solidFill>
                  <a:schemeClr val="tx1"/>
                </a:solidFill>
                <a:effectLst/>
                <a:latin typeface="+mn-lt"/>
                <a:ea typeface="+mn-ea"/>
                <a:cs typeface="+mn-cs"/>
              </a:rPr>
              <a:t>national</a:t>
            </a:r>
            <a:r>
              <a:rPr lang="en-AU" sz="1200" kern="1200" dirty="0" smtClean="0">
                <a:solidFill>
                  <a:schemeClr val="tx1"/>
                </a:solidFill>
                <a:effectLst/>
                <a:latin typeface="+mn-lt"/>
                <a:ea typeface="+mn-ea"/>
                <a:cs typeface="+mn-cs"/>
              </a:rPr>
              <a:t> level in any sector that explicitly focuses on the wellbeing of children and young people. At a state and territory level, the amount, focus and scope of reference to wellbeing in policy-related documents, in both state education and Catholic education, varied considerably.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Wellbeing strategic frameworks in education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that stand out as ‘lighthouse documents’ were identified in three states: two related to learning in Government education (Queensland, South Australia) and one Catholic education wellbeing strategy (CEOM, Victoria). Sectors (other than education) that have developed frameworks relevant to wellbeing at national and/or state levels relatively recently are health, early childhood, and child protection. The state of Victoria stands out as having the broadest range of wellbeing documentation in the sectors of health, state government and Catholic education.</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F06BF442-58D2-4158-AFFB-F2117FB75626}" type="slidenum">
              <a:rPr lang="en-AU" smtClean="0"/>
              <a:t>12</a:t>
            </a:fld>
            <a:endParaRPr lang="en-AU" dirty="0"/>
          </a:p>
        </p:txBody>
      </p:sp>
    </p:spTree>
    <p:extLst>
      <p:ext uri="{BB962C8B-B14F-4D97-AF65-F5344CB8AC3E}">
        <p14:creationId xmlns:p14="http://schemas.microsoft.com/office/powerpoint/2010/main" val="183031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t>6/2/19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185677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t>6/2/19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29940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t>6/2/19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23845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0369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860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23996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0988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22811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01301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4711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52665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t>6/2/19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1272589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15622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40838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69588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F1364952-4EF0-4379-AFE0-FA120D8020C8}"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E096B3-C687-4FB8-AE16-C98B2B501077}"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3450287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FCBF9FF-1ECE-49A8-AAA7-1F993CBB2815}"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E659EB-5DB9-4716-B686-B9008CD26759}"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288518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3F30AA-4C57-4DF6-88CF-B5018F8761C2}"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58364F-890F-4D06-86E5-0C882B39CCC4}"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8222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E07717F6-5E0C-4F30-9182-2BDF8E798972}"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F72839-0FFA-4160-B442-EDBA9D245D0F}"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3263023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594403A2-ED6B-442F-933B-17440D1662EA}"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6F9410A-C816-4B37-AAB8-1A79F7B07E9E}"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09461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3C147DC-651F-4502-A5B6-D829C8546C29}"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E2915B4-FBFF-4781-9C7B-37D0BBBF4AE7}"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932148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D67817-191A-4863-BD84-16561DDEA778}"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96D3BEF-C8F7-471B-ADCF-0F1F9DBBC7EF}"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95808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BA618-90AA-455B-82F0-4604868C25D7}" type="datetimeFigureOut">
              <a:rPr lang="en-AU" smtClean="0"/>
              <a:t>6/2/19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3409357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95987-9FF5-4DF7-A30E-F9510853D007}"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EE6449-BEA6-4F94-8B09-54EF5A11B4AD}"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2991058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CDA66B-04D9-4081-BAED-AAC8D3B809EA}"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1890F8-A001-4EEE-BC1E-D4B2CF70F664}"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043754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4B4903C-98F2-47A2-8F8B-76C78E624948}"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AAC091-7562-49B4-B43A-6923BF78BB7A}"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339619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C3F13937-41D8-4A39-984A-E2A0F106A755}"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15662F-287D-4876-B8C2-948A2615C45E}"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81547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03BA618-90AA-455B-82F0-4604868C25D7}" type="datetimeFigureOut">
              <a:rPr lang="en-AU" smtClean="0"/>
              <a:t>6/2/19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348161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03BA618-90AA-455B-82F0-4604868C25D7}" type="datetimeFigureOut">
              <a:rPr lang="en-AU" smtClean="0"/>
              <a:t>6/2/19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205608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03BA618-90AA-455B-82F0-4604868C25D7}" type="datetimeFigureOut">
              <a:rPr lang="en-AU" smtClean="0"/>
              <a:t>6/2/19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13858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BA618-90AA-455B-82F0-4604868C25D7}" type="datetimeFigureOut">
              <a:rPr lang="en-AU" smtClean="0"/>
              <a:t>6/2/19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299323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BA618-90AA-455B-82F0-4604868C25D7}" type="datetimeFigureOut">
              <a:rPr lang="en-AU" smtClean="0"/>
              <a:t>6/2/19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315138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BA618-90AA-455B-82F0-4604868C25D7}" type="datetimeFigureOut">
              <a:rPr lang="en-AU" smtClean="0"/>
              <a:t>6/2/19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C09EB0A-6243-480C-BDC5-FED56EF4A9F7}" type="slidenum">
              <a:rPr lang="en-AU" smtClean="0"/>
              <a:t>‹#›</a:t>
            </a:fld>
            <a:endParaRPr lang="en-AU" dirty="0"/>
          </a:p>
        </p:txBody>
      </p:sp>
    </p:spTree>
    <p:extLst>
      <p:ext uri="{BB962C8B-B14F-4D97-AF65-F5344CB8AC3E}">
        <p14:creationId xmlns:p14="http://schemas.microsoft.com/office/powerpoint/2010/main" val="1487988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BA618-90AA-455B-82F0-4604868C25D7}" type="datetimeFigureOut">
              <a:rPr lang="en-AU" smtClean="0"/>
              <a:t>6/2/19</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9EB0A-6243-480C-BDC5-FED56EF4A9F7}" type="slidenum">
              <a:rPr lang="en-AU" smtClean="0"/>
              <a:t>‹#›</a:t>
            </a:fld>
            <a:endParaRPr lang="en-AU" dirty="0"/>
          </a:p>
        </p:txBody>
      </p:sp>
    </p:spTree>
    <p:extLst>
      <p:ext uri="{BB962C8B-B14F-4D97-AF65-F5344CB8AC3E}">
        <p14:creationId xmlns:p14="http://schemas.microsoft.com/office/powerpoint/2010/main" val="3539657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BA618-90AA-455B-82F0-4604868C25D7}" type="datetimeFigureOut">
              <a:rPr lang="en-AU" smtClean="0">
                <a:solidFill>
                  <a:prstClr val="black">
                    <a:tint val="75000"/>
                  </a:prstClr>
                </a:solidFill>
              </a:rPr>
              <a:pPr/>
              <a:t>6/2/19</a:t>
            </a:fld>
            <a:endParaRPr lang="en-AU"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9EB0A-6243-480C-BDC5-FED56EF4A9F7}" type="slidenum">
              <a:rPr lang="en-AU">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04365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B742E97-7E9F-40B6-8232-B4B9CC0A25BB}" type="datetimeFigureOut">
              <a:rPr lang="en-AU" smtClean="0">
                <a:solidFill>
                  <a:prstClr val="black">
                    <a:tint val="75000"/>
                  </a:prstClr>
                </a:solidFill>
              </a:rPr>
              <a:pPr>
                <a:defRPr/>
              </a:pPr>
              <a:t>6/2/19</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850502-D718-450E-BB25-6CFD6FA1E420}"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40630229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g"/><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5.jp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3" Type="http://schemas.openxmlformats.org/officeDocument/2006/relationships/diagramData" Target="../diagrams/data7.xml"/><Relationship Id="rId14" Type="http://schemas.openxmlformats.org/officeDocument/2006/relationships/diagramLayout" Target="../diagrams/layout7.xml"/><Relationship Id="rId15" Type="http://schemas.openxmlformats.org/officeDocument/2006/relationships/diagramQuickStyle" Target="../diagrams/quickStyle7.xml"/><Relationship Id="rId16" Type="http://schemas.openxmlformats.org/officeDocument/2006/relationships/diagramColors" Target="../diagrams/colors7.xml"/><Relationship Id="rId17" Type="http://schemas.microsoft.com/office/2007/relationships/diagramDrawing" Target="../diagrams/drawing7.xml"/><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g"/><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g"/><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jpg"/><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g"/><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jp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g"/><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18.jp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8.jp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0.jp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18.jp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 Id="rId3"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4.jp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9.jp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jpe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4.jpg"/><Relationship Id="rId10" Type="http://schemas.openxmlformats.org/officeDocument/2006/relationships/image" Target="../media/image30.jp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18.jp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852936"/>
            <a:ext cx="8676456" cy="2713038"/>
          </a:xfrm>
        </p:spPr>
        <p:txBody>
          <a:bodyPr>
            <a:normAutofit fontScale="92500"/>
          </a:bodyPr>
          <a:lstStyle/>
          <a:p>
            <a:r>
              <a:rPr lang="en-AU" sz="3500" dirty="0" smtClean="0">
                <a:solidFill>
                  <a:srgbClr val="000000"/>
                </a:solidFill>
                <a:latin typeface="Helvetica"/>
                <a:cs typeface="Helvetica"/>
              </a:rPr>
              <a:t> Improving approaches to wellbeing in schools: </a:t>
            </a:r>
          </a:p>
          <a:p>
            <a:r>
              <a:rPr lang="en-AU" sz="3500" dirty="0" smtClean="0">
                <a:solidFill>
                  <a:srgbClr val="000000"/>
                </a:solidFill>
                <a:latin typeface="Helvetica"/>
                <a:cs typeface="Helvetica"/>
              </a:rPr>
              <a:t>What role does recognition play?</a:t>
            </a:r>
          </a:p>
          <a:p>
            <a:endParaRPr lang="en-AU" sz="2400" b="1" dirty="0" smtClean="0">
              <a:solidFill>
                <a:srgbClr val="000000"/>
              </a:solidFill>
              <a:latin typeface="Helvetica"/>
              <a:cs typeface="Helvetica"/>
            </a:endParaRPr>
          </a:p>
          <a:p>
            <a:pPr>
              <a:spcBef>
                <a:spcPts val="0"/>
              </a:spcBef>
            </a:pPr>
            <a:r>
              <a:rPr lang="en-US" sz="2600" dirty="0" smtClean="0">
                <a:solidFill>
                  <a:srgbClr val="000000"/>
                </a:solidFill>
                <a:latin typeface="Helvetica"/>
                <a:cs typeface="Helvetica"/>
              </a:rPr>
              <a:t>Professional development  </a:t>
            </a:r>
          </a:p>
          <a:p>
            <a:pPr>
              <a:spcBef>
                <a:spcPts val="0"/>
              </a:spcBef>
            </a:pPr>
            <a:r>
              <a:rPr lang="en-US" sz="2600" dirty="0">
                <a:solidFill>
                  <a:srgbClr val="000000"/>
                </a:solidFill>
                <a:latin typeface="Helvetica"/>
                <a:cs typeface="Helvetica"/>
              </a:rPr>
              <a:t>f</a:t>
            </a:r>
            <a:r>
              <a:rPr lang="en-US" sz="2600" dirty="0" smtClean="0">
                <a:solidFill>
                  <a:srgbClr val="000000"/>
                </a:solidFill>
                <a:latin typeface="Helvetica"/>
                <a:cs typeface="Helvetica"/>
              </a:rPr>
              <a:t>or participating </a:t>
            </a:r>
            <a:r>
              <a:rPr lang="en-US" sz="2600" dirty="0">
                <a:solidFill>
                  <a:srgbClr val="000000"/>
                </a:solidFill>
                <a:latin typeface="Helvetica"/>
                <a:cs typeface="Helvetica"/>
              </a:rPr>
              <a:t>s</a:t>
            </a:r>
            <a:r>
              <a:rPr lang="en-US" sz="2600" dirty="0" smtClean="0">
                <a:solidFill>
                  <a:srgbClr val="000000"/>
                </a:solidFill>
                <a:latin typeface="Helvetica"/>
                <a:cs typeface="Helvetica"/>
              </a:rPr>
              <a:t>chools</a:t>
            </a:r>
            <a:endParaRPr lang="en-US" sz="2600" dirty="0">
              <a:solidFill>
                <a:srgbClr val="000000"/>
              </a:solidFill>
              <a:latin typeface="Helvetica"/>
              <a:cs typeface="Helvetica"/>
            </a:endParaRPr>
          </a:p>
        </p:txBody>
      </p:sp>
      <p:pic>
        <p:nvPicPr>
          <p:cNvPr id="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258" y="5783609"/>
            <a:ext cx="1167342" cy="94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W:\CCYP\Administration\Logos, signatures\Logos\CEO Logo 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739" y="5758217"/>
            <a:ext cx="1131591" cy="99501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4912" y="6202000"/>
            <a:ext cx="1468827" cy="46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wellbeing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768" y="476672"/>
            <a:ext cx="4066955" cy="2304256"/>
          </a:xfrm>
          <a:prstGeom prst="rect">
            <a:avLst/>
          </a:prstGeom>
        </p:spPr>
      </p:pic>
      <p:pic>
        <p:nvPicPr>
          <p:cNvPr id="8" name="Picture 14"/>
          <p:cNvPicPr>
            <a:picLocks noChangeAspect="1" noChangeArrowheads="1"/>
          </p:cNvPicPr>
          <p:nvPr/>
        </p:nvPicPr>
        <p:blipFill>
          <a:blip r:embed="rId7">
            <a:extLst>
              <a:ext uri="{28A0092B-C50C-407E-A947-70E740481C1C}">
                <a14:useLocalDpi xmlns:a14="http://schemas.microsoft.com/office/drawing/2010/main" val="0"/>
              </a:ext>
            </a:extLst>
          </a:blip>
          <a:srcRect l="13638" t="10394" r="72224" b="76923"/>
          <a:stretch>
            <a:fillRect/>
          </a:stretch>
        </p:blipFill>
        <p:spPr bwMode="auto">
          <a:xfrm>
            <a:off x="4265330" y="5685217"/>
            <a:ext cx="1330255" cy="1051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http://www.star.uclan.ac.uk/%7Ebkg/RASimages/UCLan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5585" y="5931726"/>
            <a:ext cx="1245482" cy="73101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W:\CCYP\Administration\Logos, signatures\Logos\interrelate logo rgb.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7332" y="6112198"/>
            <a:ext cx="1896533" cy="3869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606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77483"/>
          </a:xfrm>
        </p:spPr>
        <p:txBody>
          <a:bodyPr/>
          <a:lstStyle/>
          <a:p>
            <a:pPr marL="0" indent="0" algn="ctr">
              <a:buNone/>
            </a:pPr>
            <a:endParaRPr lang="en-US" sz="4400" dirty="0" smtClean="0">
              <a:latin typeface="Helvetica"/>
              <a:cs typeface="Helvetica"/>
            </a:endParaRPr>
          </a:p>
          <a:p>
            <a:pPr marL="0" indent="0" algn="ctr">
              <a:buNone/>
            </a:pPr>
            <a:endParaRPr lang="en-US" sz="4400" dirty="0">
              <a:latin typeface="Helvetica"/>
              <a:cs typeface="Helvetica"/>
            </a:endParaRPr>
          </a:p>
          <a:p>
            <a:pPr marL="0" indent="0" algn="ctr">
              <a:buNone/>
            </a:pPr>
            <a:endParaRPr lang="en-US" sz="1600" dirty="0" smtClean="0">
              <a:latin typeface="Helvetica"/>
              <a:cs typeface="Helvetica"/>
            </a:endParaRPr>
          </a:p>
          <a:p>
            <a:pPr marL="0" indent="0" algn="ctr">
              <a:buNone/>
            </a:pPr>
            <a:r>
              <a:rPr lang="en-US" sz="4400" dirty="0" smtClean="0">
                <a:latin typeface="Helvetica"/>
                <a:cs typeface="Helvetica"/>
              </a:rPr>
              <a:t>Snapshot of Findings:</a:t>
            </a:r>
          </a:p>
          <a:p>
            <a:pPr marL="0" indent="0" algn="ctr">
              <a:buNone/>
            </a:pPr>
            <a:endParaRPr lang="en-US" sz="3000" dirty="0" smtClean="0">
              <a:latin typeface="Helvetica"/>
              <a:cs typeface="Helvetica"/>
            </a:endParaRPr>
          </a:p>
          <a:p>
            <a:pPr marL="457200" indent="-457200" algn="ctr">
              <a:buAutoNum type="arabicParenR"/>
            </a:pPr>
            <a:r>
              <a:rPr lang="en-US" sz="2400" dirty="0" err="1" smtClean="0">
                <a:latin typeface="Helvetica"/>
                <a:cs typeface="Helvetica"/>
              </a:rPr>
              <a:t>Conceptualisations</a:t>
            </a:r>
            <a:r>
              <a:rPr lang="en-US" sz="2400" dirty="0" smtClean="0">
                <a:latin typeface="Helvetica"/>
                <a:cs typeface="Helvetica"/>
              </a:rPr>
              <a:t> of Wellbeing</a:t>
            </a:r>
          </a:p>
          <a:p>
            <a:pPr marL="457200" indent="-457200" algn="ctr">
              <a:buAutoNum type="arabicParenR"/>
            </a:pPr>
            <a:r>
              <a:rPr lang="en-US" sz="2400" dirty="0" smtClean="0">
                <a:latin typeface="Helvetica"/>
                <a:cs typeface="Helvetica"/>
              </a:rPr>
              <a:t>Importance of Relationships</a:t>
            </a:r>
          </a:p>
          <a:p>
            <a:pPr marL="457200" indent="-457200" algn="ctr">
              <a:buAutoNum type="arabicParenR"/>
            </a:pPr>
            <a:r>
              <a:rPr lang="en-US" sz="2400" dirty="0" smtClean="0">
                <a:latin typeface="Helvetica"/>
                <a:cs typeface="Helvetica"/>
              </a:rPr>
              <a:t>Recognition / Misrecognition</a:t>
            </a:r>
          </a:p>
        </p:txBody>
      </p:sp>
      <p:pic>
        <p:nvPicPr>
          <p:cNvPr id="4" name="Picture 3"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88640"/>
            <a:ext cx="3888432" cy="2203108"/>
          </a:xfrm>
          <a:prstGeom prst="rect">
            <a:avLst/>
          </a:prstGeom>
        </p:spPr>
      </p:pic>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0430"/>
            <a:ext cx="9144000" cy="1117569"/>
          </a:xfrm>
          <a:prstGeom prst="rect">
            <a:avLst/>
          </a:prstGeom>
        </p:spPr>
      </p:pic>
    </p:spTree>
    <p:extLst>
      <p:ext uri="{BB962C8B-B14F-4D97-AF65-F5344CB8AC3E}">
        <p14:creationId xmlns:p14="http://schemas.microsoft.com/office/powerpoint/2010/main" val="315280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77483"/>
          </a:xfrm>
        </p:spPr>
        <p:txBody>
          <a:bodyPr/>
          <a:lstStyle/>
          <a:p>
            <a:pPr marL="0" indent="0" algn="ctr">
              <a:buNone/>
            </a:pPr>
            <a:endParaRPr lang="en-US" sz="4400" dirty="0" smtClean="0">
              <a:latin typeface="Helvetica"/>
              <a:cs typeface="Helvetica"/>
            </a:endParaRPr>
          </a:p>
          <a:p>
            <a:pPr marL="0" indent="0" algn="ctr">
              <a:buNone/>
            </a:pPr>
            <a:endParaRPr lang="en-US" sz="4400" dirty="0">
              <a:latin typeface="Helvetica"/>
              <a:cs typeface="Helvetica"/>
            </a:endParaRPr>
          </a:p>
          <a:p>
            <a:pPr marL="0" indent="0" algn="ctr">
              <a:buNone/>
            </a:pPr>
            <a:endParaRPr lang="en-US" sz="1600" dirty="0" smtClean="0">
              <a:latin typeface="Helvetica"/>
              <a:cs typeface="Helvetica"/>
            </a:endParaRPr>
          </a:p>
          <a:p>
            <a:pPr marL="0" indent="0" algn="ctr">
              <a:buNone/>
            </a:pPr>
            <a:endParaRPr lang="en-US" sz="1600" dirty="0">
              <a:latin typeface="Helvetica"/>
              <a:cs typeface="Helvetica"/>
            </a:endParaRPr>
          </a:p>
          <a:p>
            <a:pPr marL="0" indent="0" algn="ctr">
              <a:buNone/>
            </a:pPr>
            <a:r>
              <a:rPr lang="en-US" sz="4400" dirty="0" smtClean="0">
                <a:latin typeface="Helvetica"/>
                <a:cs typeface="Helvetica"/>
              </a:rPr>
              <a:t>1) </a:t>
            </a:r>
            <a:r>
              <a:rPr lang="en-US" sz="4400" dirty="0" err="1" smtClean="0">
                <a:latin typeface="Helvetica"/>
                <a:cs typeface="Helvetica"/>
              </a:rPr>
              <a:t>Conceptualisations</a:t>
            </a:r>
            <a:r>
              <a:rPr lang="en-US" sz="4400" dirty="0" smtClean="0">
                <a:latin typeface="Helvetica"/>
                <a:cs typeface="Helvetica"/>
              </a:rPr>
              <a:t> of Wellbeing</a:t>
            </a:r>
          </a:p>
        </p:txBody>
      </p:sp>
      <p:pic>
        <p:nvPicPr>
          <p:cNvPr id="4" name="Picture 3"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88640"/>
            <a:ext cx="3888432" cy="2203108"/>
          </a:xfrm>
          <a:prstGeom prst="rect">
            <a:avLst/>
          </a:prstGeom>
        </p:spPr>
      </p:pic>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0430"/>
            <a:ext cx="9144000" cy="1117569"/>
          </a:xfrm>
          <a:prstGeom prst="rect">
            <a:avLst/>
          </a:prstGeom>
        </p:spPr>
      </p:pic>
    </p:spTree>
    <p:extLst>
      <p:ext uri="{BB962C8B-B14F-4D97-AF65-F5344CB8AC3E}">
        <p14:creationId xmlns:p14="http://schemas.microsoft.com/office/powerpoint/2010/main" val="1950211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00808"/>
            <a:ext cx="7416824" cy="369332"/>
          </a:xfrm>
          <a:prstGeom prst="rect">
            <a:avLst/>
          </a:prstGeom>
          <a:noFill/>
        </p:spPr>
        <p:txBody>
          <a:bodyPr wrap="square" rtlCol="0">
            <a:spAutoFit/>
          </a:bodyPr>
          <a:lstStyle/>
          <a:p>
            <a:endParaRPr lang="en-US" dirty="0"/>
          </a:p>
        </p:txBody>
      </p:sp>
      <p:sp>
        <p:nvSpPr>
          <p:cNvPr id="4" name="Rectangle 3"/>
          <p:cNvSpPr/>
          <p:nvPr/>
        </p:nvSpPr>
        <p:spPr>
          <a:xfrm>
            <a:off x="467544" y="1340768"/>
            <a:ext cx="8208912" cy="5139868"/>
          </a:xfrm>
          <a:prstGeom prst="rect">
            <a:avLst/>
          </a:prstGeom>
        </p:spPr>
        <p:txBody>
          <a:bodyPr wrap="square">
            <a:spAutoFit/>
          </a:bodyPr>
          <a:lstStyle/>
          <a:p>
            <a:pPr marL="342900" indent="-342900" algn="just">
              <a:buFont typeface="Arial"/>
              <a:buChar char="•"/>
            </a:pPr>
            <a:r>
              <a:rPr lang="en-AU" sz="2000" dirty="0" smtClean="0">
                <a:solidFill>
                  <a:prstClr val="black"/>
                </a:solidFill>
                <a:latin typeface="Helvetica Light"/>
                <a:cs typeface="Helvetica Light"/>
              </a:rPr>
              <a:t>Wellbeing </a:t>
            </a:r>
            <a:r>
              <a:rPr lang="en-AU" sz="2000" dirty="0">
                <a:solidFill>
                  <a:prstClr val="black"/>
                </a:solidFill>
                <a:latin typeface="Helvetica Light"/>
                <a:cs typeface="Helvetica Light"/>
              </a:rPr>
              <a:t>is a frequently used term in policy, but it is generally not </a:t>
            </a:r>
            <a:r>
              <a:rPr lang="en-AU" sz="2000" dirty="0" smtClean="0">
                <a:solidFill>
                  <a:prstClr val="black"/>
                </a:solidFill>
                <a:latin typeface="Helvetica Light"/>
                <a:cs typeface="Helvetica Light"/>
              </a:rPr>
              <a:t>defined</a:t>
            </a:r>
          </a:p>
          <a:p>
            <a:pPr marL="342900" indent="-342900" algn="just">
              <a:buFont typeface="Arial"/>
              <a:buChar char="•"/>
            </a:pPr>
            <a:endParaRPr lang="en-AU" sz="1200" dirty="0" smtClean="0">
              <a:solidFill>
                <a:prstClr val="black"/>
              </a:solidFill>
              <a:latin typeface="Helvetica Light"/>
              <a:cs typeface="Helvetica Light"/>
            </a:endParaRPr>
          </a:p>
          <a:p>
            <a:pPr marL="342900" indent="-342900" algn="just">
              <a:buFont typeface="Arial"/>
              <a:buChar char="•"/>
            </a:pPr>
            <a:r>
              <a:rPr lang="en-AU" sz="2000" dirty="0">
                <a:latin typeface="Helvetica Light"/>
                <a:cs typeface="Helvetica Light"/>
              </a:rPr>
              <a:t>Recent attention to wellbeing </a:t>
            </a:r>
            <a:r>
              <a:rPr lang="en-AU" sz="2000" dirty="0" smtClean="0">
                <a:latin typeface="Helvetica Light"/>
                <a:cs typeface="Helvetica Light"/>
              </a:rPr>
              <a:t>evident </a:t>
            </a:r>
            <a:r>
              <a:rPr lang="en-AU" sz="2000" dirty="0">
                <a:latin typeface="Helvetica Light"/>
                <a:cs typeface="Helvetica Light"/>
              </a:rPr>
              <a:t>in education policy-related </a:t>
            </a:r>
            <a:r>
              <a:rPr lang="en-AU" sz="2000" dirty="0" smtClean="0">
                <a:latin typeface="Helvetica Light"/>
                <a:cs typeface="Helvetica Light"/>
              </a:rPr>
              <a:t>documentation</a:t>
            </a:r>
            <a:r>
              <a:rPr lang="en-AU" sz="2000" dirty="0">
                <a:latin typeface="Helvetica Light"/>
                <a:cs typeface="Helvetica Light"/>
              </a:rPr>
              <a:t> </a:t>
            </a:r>
            <a:r>
              <a:rPr lang="en-AU" sz="2000" dirty="0" smtClean="0">
                <a:latin typeface="Helvetica Light"/>
                <a:cs typeface="Helvetica Light"/>
              </a:rPr>
              <a:t>e.g. some </a:t>
            </a:r>
            <a:r>
              <a:rPr lang="en-AU" sz="2000" dirty="0">
                <a:latin typeface="Helvetica Light"/>
                <a:cs typeface="Helvetica Light"/>
              </a:rPr>
              <a:t>wellbeing-focused frameworks, wellbeing webpages and cross-sector </a:t>
            </a:r>
            <a:r>
              <a:rPr lang="en-AU" sz="2000" dirty="0" smtClean="0">
                <a:latin typeface="Helvetica Light"/>
                <a:cs typeface="Helvetica Light"/>
              </a:rPr>
              <a:t>initiatives</a:t>
            </a:r>
            <a:r>
              <a:rPr lang="en-AU" sz="2000" dirty="0">
                <a:latin typeface="Helvetica Light"/>
                <a:cs typeface="Helvetica Light"/>
              </a:rPr>
              <a:t> </a:t>
            </a:r>
            <a:r>
              <a:rPr lang="en-AU" sz="2000" dirty="0" smtClean="0">
                <a:latin typeface="Helvetica Light"/>
                <a:cs typeface="Helvetica Light"/>
              </a:rPr>
              <a:t>- but </a:t>
            </a:r>
            <a:r>
              <a:rPr lang="en-AU" sz="2000" dirty="0">
                <a:latin typeface="Helvetica Light"/>
                <a:cs typeface="Helvetica Light"/>
              </a:rPr>
              <a:t>these activities are not coordinated or broadly </a:t>
            </a:r>
            <a:r>
              <a:rPr lang="en-AU" sz="2000" dirty="0" smtClean="0">
                <a:latin typeface="Helvetica Light"/>
                <a:cs typeface="Helvetica Light"/>
              </a:rPr>
              <a:t>applied</a:t>
            </a:r>
          </a:p>
          <a:p>
            <a:pPr marL="342900" indent="-342900" algn="just">
              <a:buFont typeface="Arial"/>
              <a:buChar char="•"/>
            </a:pPr>
            <a:endParaRPr lang="en-US" sz="1200" u="sng" dirty="0">
              <a:latin typeface="Helvetica Light"/>
              <a:cs typeface="Helvetica Light"/>
            </a:endParaRPr>
          </a:p>
          <a:p>
            <a:pPr marL="342900" lvl="0" indent="-342900" algn="just">
              <a:buFont typeface="Arial"/>
              <a:buChar char="•"/>
            </a:pPr>
            <a:r>
              <a:rPr lang="en-AU" sz="2000" dirty="0" smtClean="0">
                <a:latin typeface="Helvetica Light"/>
                <a:cs typeface="Helvetica Light"/>
              </a:rPr>
              <a:t>Wellbeing mainly </a:t>
            </a:r>
            <a:r>
              <a:rPr lang="en-AU" sz="2000" dirty="0">
                <a:latin typeface="Helvetica Light"/>
                <a:cs typeface="Helvetica Light"/>
              </a:rPr>
              <a:t>linked to problem-focused discourses of </a:t>
            </a:r>
            <a:r>
              <a:rPr lang="en-AU" sz="2000" dirty="0" smtClean="0">
                <a:latin typeface="Helvetica Light"/>
                <a:cs typeface="Helvetica Light"/>
              </a:rPr>
              <a:t>safety /</a:t>
            </a:r>
            <a:r>
              <a:rPr lang="en-AU" sz="2000" dirty="0">
                <a:latin typeface="Helvetica Light"/>
                <a:cs typeface="Helvetica Light"/>
              </a:rPr>
              <a:t>harm and mental health </a:t>
            </a:r>
            <a:r>
              <a:rPr lang="en-AU" sz="2000" dirty="0" smtClean="0">
                <a:latin typeface="Helvetica Light"/>
                <a:cs typeface="Helvetica Light"/>
              </a:rPr>
              <a:t>- </a:t>
            </a:r>
            <a:r>
              <a:rPr lang="en-AU" sz="2000" dirty="0">
                <a:latin typeface="Helvetica Light"/>
                <a:cs typeface="Helvetica Light"/>
              </a:rPr>
              <a:t>less emphasis on broader universal conceptions that apply to all </a:t>
            </a:r>
            <a:r>
              <a:rPr lang="en-AU" sz="2000" dirty="0" smtClean="0">
                <a:latin typeface="Helvetica Light"/>
                <a:cs typeface="Helvetica Light"/>
              </a:rPr>
              <a:t>children</a:t>
            </a:r>
          </a:p>
          <a:p>
            <a:pPr marL="342900" lvl="0" indent="-342900" algn="just">
              <a:buFont typeface="Arial"/>
              <a:buChar char="•"/>
            </a:pPr>
            <a:endParaRPr lang="en-AU" sz="1200" dirty="0" smtClean="0">
              <a:latin typeface="Helvetica Light"/>
              <a:cs typeface="Helvetica Light"/>
            </a:endParaRPr>
          </a:p>
          <a:p>
            <a:pPr marL="342900" indent="-342900" algn="just">
              <a:buFont typeface="Arial"/>
              <a:buChar char="•"/>
            </a:pPr>
            <a:r>
              <a:rPr lang="en-AU" sz="2000" dirty="0">
                <a:solidFill>
                  <a:prstClr val="black"/>
                </a:solidFill>
                <a:latin typeface="Helvetica Light"/>
                <a:cs typeface="Helvetica Light"/>
              </a:rPr>
              <a:t>Lack of consistency at a state level and between government and non-government </a:t>
            </a:r>
            <a:r>
              <a:rPr lang="en-AU" sz="2000" dirty="0" smtClean="0">
                <a:solidFill>
                  <a:prstClr val="black"/>
                </a:solidFill>
                <a:latin typeface="Helvetica Light"/>
                <a:cs typeface="Helvetica Light"/>
              </a:rPr>
              <a:t>sectors</a:t>
            </a:r>
          </a:p>
          <a:p>
            <a:pPr marL="342900" indent="-342900" algn="just">
              <a:buFont typeface="Arial"/>
              <a:buChar char="•"/>
            </a:pPr>
            <a:endParaRPr lang="en-AU" sz="1200" dirty="0">
              <a:latin typeface="Helvetica Light"/>
              <a:cs typeface="Helvetica Light"/>
            </a:endParaRPr>
          </a:p>
          <a:p>
            <a:pPr marL="342900" indent="-342900" algn="just">
              <a:buFont typeface="Arial"/>
              <a:buChar char="•"/>
            </a:pPr>
            <a:r>
              <a:rPr lang="en-AU" sz="2000" b="1" dirty="0">
                <a:solidFill>
                  <a:prstClr val="black"/>
                </a:solidFill>
                <a:latin typeface="Helvetica Light"/>
                <a:cs typeface="Helvetica Light"/>
              </a:rPr>
              <a:t>No national educational policies </a:t>
            </a:r>
            <a:r>
              <a:rPr lang="en-AU" sz="2000" b="1" dirty="0" smtClean="0">
                <a:solidFill>
                  <a:prstClr val="black"/>
                </a:solidFill>
                <a:latin typeface="Helvetica Light"/>
                <a:cs typeface="Helvetica Light"/>
              </a:rPr>
              <a:t>focus </a:t>
            </a:r>
            <a:r>
              <a:rPr lang="en-AU" sz="2000" b="1" dirty="0">
                <a:solidFill>
                  <a:prstClr val="black"/>
                </a:solidFill>
                <a:latin typeface="Helvetica Light"/>
                <a:cs typeface="Helvetica Light"/>
              </a:rPr>
              <a:t>on </a:t>
            </a:r>
            <a:endParaRPr lang="en-AU" sz="2000" b="1" dirty="0" smtClean="0">
              <a:solidFill>
                <a:prstClr val="black"/>
              </a:solidFill>
              <a:latin typeface="Helvetica Light"/>
              <a:cs typeface="Helvetica Light"/>
            </a:endParaRPr>
          </a:p>
          <a:p>
            <a:pPr algn="just"/>
            <a:r>
              <a:rPr lang="en-AU" sz="2000" b="1" dirty="0">
                <a:solidFill>
                  <a:prstClr val="black"/>
                </a:solidFill>
                <a:latin typeface="Helvetica Light"/>
                <a:cs typeface="Helvetica Light"/>
              </a:rPr>
              <a:t> </a:t>
            </a:r>
            <a:r>
              <a:rPr lang="en-AU" sz="2000" b="1" dirty="0" smtClean="0">
                <a:solidFill>
                  <a:prstClr val="black"/>
                </a:solidFill>
                <a:latin typeface="Helvetica Light"/>
                <a:cs typeface="Helvetica Light"/>
              </a:rPr>
              <a:t>    wellbeing</a:t>
            </a:r>
            <a:endParaRPr lang="en-AU" sz="2000" b="1" dirty="0">
              <a:solidFill>
                <a:prstClr val="black"/>
              </a:solidFill>
              <a:latin typeface="Helvetica Light"/>
              <a:cs typeface="Helvetica Light"/>
            </a:endParaRPr>
          </a:p>
          <a:p>
            <a:pPr marL="342900" lvl="0" indent="-342900">
              <a:buFont typeface="Arial"/>
              <a:buChar char="•"/>
            </a:pPr>
            <a:endParaRPr lang="en-GB" sz="2000" dirty="0"/>
          </a:p>
        </p:txBody>
      </p:sp>
      <p:pic>
        <p:nvPicPr>
          <p:cNvPr id="6" name="Picture 5" descr="side clou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5338174"/>
            <a:ext cx="2771800" cy="1519825"/>
          </a:xfrm>
          <a:prstGeom prst="rect">
            <a:avLst/>
          </a:prstGeom>
        </p:spPr>
      </p:pic>
      <p:sp>
        <p:nvSpPr>
          <p:cNvPr id="8" name="Rectangle 7"/>
          <p:cNvSpPr/>
          <p:nvPr/>
        </p:nvSpPr>
        <p:spPr>
          <a:xfrm>
            <a:off x="1691680" y="332656"/>
            <a:ext cx="5768626" cy="707886"/>
          </a:xfrm>
          <a:prstGeom prst="rect">
            <a:avLst/>
          </a:prstGeom>
        </p:spPr>
        <p:txBody>
          <a:bodyPr wrap="none">
            <a:spAutoFit/>
          </a:bodyPr>
          <a:lstStyle/>
          <a:p>
            <a:pPr algn="just"/>
            <a:r>
              <a:rPr lang="en-AU" sz="4000" dirty="0">
                <a:latin typeface="Helvetica"/>
                <a:cs typeface="Helvetica"/>
              </a:rPr>
              <a:t>Phase 1: Policy </a:t>
            </a:r>
            <a:r>
              <a:rPr lang="en-AU" sz="4000" dirty="0" smtClean="0">
                <a:latin typeface="Helvetica"/>
                <a:cs typeface="Helvetica"/>
              </a:rPr>
              <a:t>Analysis</a:t>
            </a:r>
            <a:endParaRPr lang="en-AU" sz="4000" dirty="0">
              <a:latin typeface="Helvetica"/>
              <a:cs typeface="Helvetica"/>
            </a:endParaRPr>
          </a:p>
        </p:txBody>
      </p:sp>
    </p:spTree>
    <p:extLst>
      <p:ext uri="{BB962C8B-B14F-4D97-AF65-F5344CB8AC3E}">
        <p14:creationId xmlns:p14="http://schemas.microsoft.com/office/powerpoint/2010/main" val="2596529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77483"/>
          </a:xfrm>
        </p:spPr>
        <p:txBody>
          <a:bodyPr/>
          <a:lstStyle/>
          <a:p>
            <a:pPr marL="0" indent="0" algn="ctr">
              <a:buNone/>
            </a:pPr>
            <a:endParaRPr lang="en-US" sz="4400" dirty="0" smtClean="0">
              <a:latin typeface="Helvetica"/>
              <a:cs typeface="Helvetica"/>
            </a:endParaRPr>
          </a:p>
          <a:p>
            <a:pPr marL="0" indent="0" algn="ctr">
              <a:buNone/>
            </a:pPr>
            <a:endParaRPr lang="en-US" sz="4400" dirty="0">
              <a:latin typeface="Helvetica"/>
              <a:cs typeface="Helvetica"/>
            </a:endParaRPr>
          </a:p>
          <a:p>
            <a:pPr marL="0" indent="0" algn="ctr">
              <a:buNone/>
            </a:pPr>
            <a:endParaRPr lang="en-US" sz="1600" dirty="0" smtClean="0">
              <a:latin typeface="Helvetica"/>
              <a:cs typeface="Helvetica"/>
            </a:endParaRPr>
          </a:p>
        </p:txBody>
      </p:sp>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7232"/>
            <a:ext cx="9144000" cy="1340767"/>
          </a:xfrm>
          <a:prstGeom prst="rect">
            <a:avLst/>
          </a:prstGeom>
        </p:spPr>
      </p:pic>
      <p:sp>
        <p:nvSpPr>
          <p:cNvPr id="2" name="Rectangle 1"/>
          <p:cNvSpPr/>
          <p:nvPr/>
        </p:nvSpPr>
        <p:spPr>
          <a:xfrm>
            <a:off x="611560" y="1700808"/>
            <a:ext cx="7992888" cy="3262431"/>
          </a:xfrm>
          <a:prstGeom prst="rect">
            <a:avLst/>
          </a:prstGeom>
        </p:spPr>
        <p:txBody>
          <a:bodyPr wrap="square">
            <a:spAutoFit/>
          </a:bodyPr>
          <a:lstStyle/>
          <a:p>
            <a:r>
              <a:rPr lang="en-US" sz="2200" dirty="0">
                <a:latin typeface="Helvetica Light"/>
                <a:cs typeface="Helvetica Light"/>
              </a:rPr>
              <a:t>Four domains for implementing approaches to wellbeing were evident in policy</a:t>
            </a:r>
            <a:r>
              <a:rPr lang="en-US" sz="2200" dirty="0" smtClean="0">
                <a:latin typeface="Helvetica Light"/>
                <a:cs typeface="Helvetica Light"/>
              </a:rPr>
              <a:t>:</a:t>
            </a:r>
          </a:p>
          <a:p>
            <a:endParaRPr lang="en-US" sz="2200" dirty="0">
              <a:latin typeface="Helvetica Light"/>
              <a:cs typeface="Helvetica Light"/>
            </a:endParaRPr>
          </a:p>
          <a:p>
            <a:r>
              <a:rPr lang="en-US" sz="2200" dirty="0">
                <a:latin typeface="Helvetica Light"/>
                <a:cs typeface="Helvetica Light"/>
              </a:rPr>
              <a:t>·        systems and </a:t>
            </a:r>
            <a:r>
              <a:rPr lang="en-US" sz="2200" dirty="0" smtClean="0">
                <a:latin typeface="Helvetica Light"/>
                <a:cs typeface="Helvetica Light"/>
              </a:rPr>
              <a:t>structures</a:t>
            </a:r>
          </a:p>
          <a:p>
            <a:endParaRPr lang="en-US" sz="1500" dirty="0">
              <a:latin typeface="Helvetica Light"/>
              <a:cs typeface="Helvetica Light"/>
            </a:endParaRPr>
          </a:p>
          <a:p>
            <a:r>
              <a:rPr lang="en-US" sz="2200" dirty="0">
                <a:latin typeface="Helvetica Light"/>
                <a:cs typeface="Helvetica Light"/>
              </a:rPr>
              <a:t>·        </a:t>
            </a:r>
            <a:r>
              <a:rPr lang="en-US" sz="2200" dirty="0" smtClean="0">
                <a:latin typeface="Helvetica Light"/>
                <a:cs typeface="Helvetica Light"/>
              </a:rPr>
              <a:t>relationships</a:t>
            </a:r>
          </a:p>
          <a:p>
            <a:endParaRPr lang="en-US" sz="1500" dirty="0">
              <a:latin typeface="Helvetica Light"/>
              <a:cs typeface="Helvetica Light"/>
            </a:endParaRPr>
          </a:p>
          <a:p>
            <a:r>
              <a:rPr lang="en-US" sz="2200" dirty="0">
                <a:latin typeface="Helvetica Light"/>
                <a:cs typeface="Helvetica Light"/>
              </a:rPr>
              <a:t>·        teaching and </a:t>
            </a:r>
            <a:r>
              <a:rPr lang="en-US" sz="2200" dirty="0" smtClean="0">
                <a:latin typeface="Helvetica Light"/>
                <a:cs typeface="Helvetica Light"/>
              </a:rPr>
              <a:t>learning</a:t>
            </a:r>
          </a:p>
          <a:p>
            <a:endParaRPr lang="en-US" sz="1500" dirty="0">
              <a:latin typeface="Helvetica Light"/>
              <a:cs typeface="Helvetica Light"/>
            </a:endParaRPr>
          </a:p>
          <a:p>
            <a:r>
              <a:rPr lang="en-US" sz="2200" dirty="0">
                <a:latin typeface="Helvetica Light"/>
                <a:cs typeface="Helvetica Light"/>
              </a:rPr>
              <a:t>·        </a:t>
            </a:r>
            <a:r>
              <a:rPr lang="en-US" sz="2200" dirty="0" smtClean="0">
                <a:latin typeface="Helvetica Light"/>
                <a:cs typeface="Helvetica Light"/>
              </a:rPr>
              <a:t>environment</a:t>
            </a:r>
            <a:endParaRPr lang="en-US" sz="2200" dirty="0">
              <a:latin typeface="Helvetica Light"/>
              <a:cs typeface="Helvetica Light"/>
            </a:endParaRPr>
          </a:p>
        </p:txBody>
      </p:sp>
      <p:sp>
        <p:nvSpPr>
          <p:cNvPr id="6" name="TextBox 5"/>
          <p:cNvSpPr txBox="1"/>
          <p:nvPr/>
        </p:nvSpPr>
        <p:spPr>
          <a:xfrm>
            <a:off x="1691680" y="332656"/>
            <a:ext cx="6336704" cy="707886"/>
          </a:xfrm>
          <a:prstGeom prst="rect">
            <a:avLst/>
          </a:prstGeom>
          <a:noFill/>
        </p:spPr>
        <p:txBody>
          <a:bodyPr wrap="square" rtlCol="0">
            <a:spAutoFit/>
          </a:bodyPr>
          <a:lstStyle/>
          <a:p>
            <a:r>
              <a:rPr lang="en-US" sz="4000" dirty="0" smtClean="0">
                <a:latin typeface="Helvetica"/>
                <a:cs typeface="Helvetica"/>
              </a:rPr>
              <a:t>Phase 1: Policy Analysis</a:t>
            </a:r>
            <a:endParaRPr lang="en-US" sz="4000" dirty="0">
              <a:latin typeface="Helvetica"/>
              <a:cs typeface="Helvetica"/>
            </a:endParaRPr>
          </a:p>
        </p:txBody>
      </p:sp>
      <p:pic>
        <p:nvPicPr>
          <p:cNvPr id="7" name="Picture 6" descr="PB-Policy_doc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708920"/>
            <a:ext cx="3273595" cy="2592288"/>
          </a:xfrm>
          <a:prstGeom prst="rect">
            <a:avLst/>
          </a:prstGeom>
        </p:spPr>
      </p:pic>
    </p:spTree>
    <p:extLst>
      <p:ext uri="{BB962C8B-B14F-4D97-AF65-F5344CB8AC3E}">
        <p14:creationId xmlns:p14="http://schemas.microsoft.com/office/powerpoint/2010/main" val="2779396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Helvetica"/>
                <a:cs typeface="Helvetica"/>
              </a:rPr>
              <a:t>Pastoral Care</a:t>
            </a:r>
            <a:endParaRPr lang="en-US" sz="4000" dirty="0">
              <a:latin typeface="Helvetica"/>
              <a:cs typeface="Helvetica"/>
            </a:endParaRPr>
          </a:p>
        </p:txBody>
      </p:sp>
      <p:pic>
        <p:nvPicPr>
          <p:cNvPr id="4" name="Picture 3"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3216"/>
            <a:ext cx="9144000" cy="1484783"/>
          </a:xfrm>
          <a:prstGeom prst="rect">
            <a:avLst/>
          </a:prstGeom>
        </p:spPr>
      </p:pic>
      <p:sp>
        <p:nvSpPr>
          <p:cNvPr id="6" name="Content Placeholder 2"/>
          <p:cNvSpPr>
            <a:spLocks noGrp="1"/>
          </p:cNvSpPr>
          <p:nvPr>
            <p:ph idx="1"/>
          </p:nvPr>
        </p:nvSpPr>
        <p:spPr>
          <a:xfrm>
            <a:off x="467544" y="1412776"/>
            <a:ext cx="8229600" cy="4680520"/>
          </a:xfrm>
        </p:spPr>
        <p:txBody>
          <a:bodyPr/>
          <a:lstStyle/>
          <a:p>
            <a:pPr marL="0" indent="0" algn="just">
              <a:buNone/>
            </a:pPr>
            <a:r>
              <a:rPr lang="en-US" sz="2200" dirty="0" smtClean="0">
                <a:latin typeface="Helvetica Light"/>
                <a:cs typeface="Helvetica Light"/>
              </a:rPr>
              <a:t>In Catholic Education documents, wellbeing is commonly cited in research and policy as the positive outcome of effective pastoral care:</a:t>
            </a:r>
          </a:p>
          <a:p>
            <a:pPr marL="0" indent="0" algn="just">
              <a:buNone/>
            </a:pPr>
            <a:endParaRPr lang="en-US" sz="2200" dirty="0" smtClean="0">
              <a:latin typeface="Helvetica Light"/>
              <a:cs typeface="Helvetica Light"/>
            </a:endParaRPr>
          </a:p>
          <a:p>
            <a:pPr algn="just"/>
            <a:r>
              <a:rPr lang="en-GB" sz="2200" dirty="0" smtClean="0">
                <a:latin typeface="Helvetica Light"/>
                <a:cs typeface="Helvetica Light"/>
              </a:rPr>
              <a:t>”</a:t>
            </a:r>
            <a:r>
              <a:rPr lang="en-US" sz="2200" dirty="0" smtClean="0">
                <a:latin typeface="Helvetica Light"/>
                <a:cs typeface="Helvetica Light"/>
              </a:rPr>
              <a:t>Pastoral care…means </a:t>
            </a:r>
            <a:r>
              <a:rPr lang="en-US" sz="2200" dirty="0">
                <a:latin typeface="Helvetica Light"/>
                <a:cs typeface="Helvetica Light"/>
              </a:rPr>
              <a:t>being concerned for the total </a:t>
            </a:r>
            <a:r>
              <a:rPr lang="en-US" sz="2200" u="sng" dirty="0">
                <a:latin typeface="Helvetica Light"/>
                <a:cs typeface="Helvetica Light"/>
              </a:rPr>
              <a:t>wellbeing</a:t>
            </a:r>
            <a:r>
              <a:rPr lang="en-US" sz="2200" dirty="0">
                <a:latin typeface="Helvetica Light"/>
                <a:cs typeface="Helvetica Light"/>
              </a:rPr>
              <a:t> of students, and with the development of the whole </a:t>
            </a:r>
            <a:r>
              <a:rPr lang="en-US" sz="2200" dirty="0" smtClean="0">
                <a:latin typeface="Helvetica Light"/>
                <a:cs typeface="Helvetica Light"/>
              </a:rPr>
              <a:t>person”</a:t>
            </a:r>
            <a:r>
              <a:rPr lang="en-GB" sz="2200" dirty="0" smtClean="0">
                <a:latin typeface="Helvetica Light"/>
                <a:cs typeface="Helvetica Light"/>
              </a:rPr>
              <a:t> (Catholic Education Commission NSW, 2003).</a:t>
            </a:r>
          </a:p>
          <a:p>
            <a:pPr marL="0" indent="0" algn="just">
              <a:buNone/>
            </a:pPr>
            <a:endParaRPr lang="en-GB" sz="2200" dirty="0" smtClean="0">
              <a:latin typeface="Helvetica Light"/>
              <a:cs typeface="Helvetica Light"/>
            </a:endParaRPr>
          </a:p>
          <a:p>
            <a:pPr algn="just"/>
            <a:r>
              <a:rPr lang="en-GB" sz="2200" dirty="0" smtClean="0">
                <a:latin typeface="Helvetica Light"/>
                <a:cs typeface="Helvetica Light"/>
              </a:rPr>
              <a:t>“Pastoral care refers to action taken…to promote and enhance student </a:t>
            </a:r>
            <a:r>
              <a:rPr lang="en-GB" sz="2200" u="sng" dirty="0" smtClean="0">
                <a:latin typeface="Helvetica Light"/>
                <a:cs typeface="Helvetica Light"/>
              </a:rPr>
              <a:t>wellbein</a:t>
            </a:r>
            <a:r>
              <a:rPr lang="en-GB" sz="2200" dirty="0" smtClean="0">
                <a:latin typeface="Helvetica Light"/>
                <a:cs typeface="Helvetica Light"/>
              </a:rPr>
              <a:t>g of a personal, social, physical, emotional, mental or spiritual nature” </a:t>
            </a:r>
            <a:r>
              <a:rPr lang="en-US" sz="2200" dirty="0">
                <a:latin typeface="Helvetica Light"/>
                <a:cs typeface="Helvetica Light"/>
              </a:rPr>
              <a:t>(CEOM, Policy 2.26</a:t>
            </a:r>
            <a:r>
              <a:rPr lang="en-US" sz="2200" dirty="0" smtClean="0">
                <a:latin typeface="Helvetica Light"/>
                <a:cs typeface="Helvetica Light"/>
              </a:rPr>
              <a:t>)</a:t>
            </a:r>
          </a:p>
          <a:p>
            <a:pPr marL="0" indent="0" algn="just">
              <a:buNone/>
            </a:pPr>
            <a:endParaRPr lang="en-US" sz="2000" dirty="0">
              <a:latin typeface="Helvetica"/>
              <a:cs typeface="Helvetica"/>
            </a:endParaRPr>
          </a:p>
          <a:p>
            <a:pPr marL="0" indent="0" algn="just">
              <a:buNone/>
            </a:pPr>
            <a:endParaRPr lang="en-US" sz="2000" dirty="0">
              <a:latin typeface="Helvetica"/>
              <a:cs typeface="Helvetica"/>
            </a:endParaRPr>
          </a:p>
          <a:p>
            <a:endParaRPr lang="en-US" sz="2000" i="1" dirty="0">
              <a:latin typeface="Helvetica"/>
              <a:cs typeface="Helvetica"/>
            </a:endParaRPr>
          </a:p>
        </p:txBody>
      </p:sp>
    </p:spTree>
    <p:extLst>
      <p:ext uri="{BB962C8B-B14F-4D97-AF65-F5344CB8AC3E}">
        <p14:creationId xmlns:p14="http://schemas.microsoft.com/office/powerpoint/2010/main" val="2714300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a:noFill/>
          <a:ln w="38100">
            <a:noFill/>
          </a:ln>
          <a:effectLst/>
        </p:spPr>
        <p:txBody>
          <a:bodyPr>
            <a:normAutofit/>
          </a:bodyPr>
          <a:lstStyle/>
          <a:p>
            <a:r>
              <a:rPr lang="en-AU" sz="4000" dirty="0" smtClean="0">
                <a:solidFill>
                  <a:srgbClr val="000000"/>
                </a:solidFill>
                <a:latin typeface="Helvetica"/>
                <a:cs typeface="Helvetica"/>
              </a:rPr>
              <a:t>Phase 2: What is Wellbeing?</a:t>
            </a:r>
            <a:endParaRPr lang="en-AU" sz="4000" dirty="0">
              <a:solidFill>
                <a:srgbClr val="000000"/>
              </a:solidFill>
              <a:latin typeface="Helvetica"/>
              <a:cs typeface="Helvetica"/>
            </a:endParaRPr>
          </a:p>
        </p:txBody>
      </p:sp>
      <p:sp>
        <p:nvSpPr>
          <p:cNvPr id="3" name="Rectangle 2"/>
          <p:cNvSpPr/>
          <p:nvPr/>
        </p:nvSpPr>
        <p:spPr>
          <a:xfrm>
            <a:off x="467544" y="5103673"/>
            <a:ext cx="7200800" cy="1754327"/>
          </a:xfrm>
          <a:prstGeom prst="rect">
            <a:avLst/>
          </a:prstGeom>
        </p:spPr>
        <p:txBody>
          <a:bodyPr wrap="square">
            <a:spAutoFit/>
          </a:bodyPr>
          <a:lstStyle/>
          <a:p>
            <a:pPr algn="just"/>
            <a:endParaRPr lang="en-AU" i="1" dirty="0" smtClean="0">
              <a:latin typeface="Helvetica Light"/>
              <a:cs typeface="Helvetica Light"/>
            </a:endParaRPr>
          </a:p>
          <a:p>
            <a:pPr algn="just"/>
            <a:r>
              <a:rPr lang="en-AU" i="1" dirty="0" smtClean="0">
                <a:latin typeface="Helvetica Light"/>
                <a:cs typeface="Helvetica Light"/>
              </a:rPr>
              <a:t>“</a:t>
            </a:r>
            <a:r>
              <a:rPr lang="en-AU" i="1" dirty="0">
                <a:latin typeface="Helvetica Light"/>
                <a:cs typeface="Helvetica Light"/>
              </a:rPr>
              <a:t>My understanding of “wellbeing” is a very holistic sense; I believe in our spiritual, physical, emotional, intellectual development as human beings and I feel that “wellbeing” is a permeating culture that we should have at the school.”</a:t>
            </a:r>
          </a:p>
          <a:p>
            <a:endParaRPr lang="en-AU"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5504" r="5428"/>
          <a:stretch>
            <a:fillRect/>
          </a:stretch>
        </p:blipFill>
        <p:spPr bwMode="auto">
          <a:xfrm>
            <a:off x="611560" y="2420888"/>
            <a:ext cx="3744416" cy="2797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 name="TextBox 5"/>
          <p:cNvSpPr txBox="1"/>
          <p:nvPr/>
        </p:nvSpPr>
        <p:spPr>
          <a:xfrm>
            <a:off x="467544" y="1484784"/>
            <a:ext cx="8280920" cy="769441"/>
          </a:xfrm>
          <a:prstGeom prst="rect">
            <a:avLst/>
          </a:prstGeom>
          <a:noFill/>
        </p:spPr>
        <p:txBody>
          <a:bodyPr wrap="square" rtlCol="0">
            <a:spAutoFit/>
          </a:bodyPr>
          <a:lstStyle/>
          <a:p>
            <a:pPr algn="just"/>
            <a:r>
              <a:rPr lang="en-AU" sz="2200" b="1" dirty="0" smtClean="0">
                <a:latin typeface="Helvetica"/>
                <a:cs typeface="Helvetica"/>
              </a:rPr>
              <a:t>Teachers</a:t>
            </a:r>
            <a:r>
              <a:rPr lang="en-AU" sz="2200" dirty="0" smtClean="0">
                <a:latin typeface="Helvetica"/>
                <a:cs typeface="Helvetica"/>
              </a:rPr>
              <a:t> understood </a:t>
            </a:r>
            <a:r>
              <a:rPr lang="en-AU" sz="2200" dirty="0">
                <a:latin typeface="Helvetica"/>
                <a:cs typeface="Helvetica"/>
              </a:rPr>
              <a:t>wellbeing </a:t>
            </a:r>
            <a:r>
              <a:rPr lang="en-AU" sz="2200" dirty="0" smtClean="0">
                <a:latin typeface="Helvetica"/>
                <a:cs typeface="Helvetica"/>
              </a:rPr>
              <a:t>as </a:t>
            </a:r>
            <a:r>
              <a:rPr lang="en-AU" sz="2200" dirty="0">
                <a:latin typeface="Helvetica"/>
                <a:cs typeface="Helvetica"/>
              </a:rPr>
              <a:t>being </a:t>
            </a:r>
            <a:r>
              <a:rPr lang="en-AU" sz="2200" dirty="0" smtClean="0">
                <a:latin typeface="Helvetica"/>
                <a:cs typeface="Helvetica"/>
              </a:rPr>
              <a:t>a </a:t>
            </a:r>
            <a:r>
              <a:rPr lang="en-AU" sz="2200" b="1" dirty="0" smtClean="0">
                <a:solidFill>
                  <a:srgbClr val="FF4E08"/>
                </a:solidFill>
                <a:latin typeface="Helvetica"/>
                <a:cs typeface="Helvetica"/>
              </a:rPr>
              <a:t>multidimensional</a:t>
            </a:r>
            <a:r>
              <a:rPr lang="en-AU" sz="2200" dirty="0" smtClean="0">
                <a:latin typeface="Helvetica"/>
                <a:cs typeface="Helvetica"/>
              </a:rPr>
              <a:t> concept:</a:t>
            </a:r>
            <a:endParaRPr lang="en-AU" sz="2200" dirty="0">
              <a:latin typeface="Helvetica"/>
              <a:cs typeface="Helvetica"/>
            </a:endParaRPr>
          </a:p>
        </p:txBody>
      </p:sp>
      <p:pic>
        <p:nvPicPr>
          <p:cNvPr id="7" name="Picture 6" descr="corner desig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910" y="5085184"/>
            <a:ext cx="1334089" cy="1772816"/>
          </a:xfrm>
          <a:prstGeom prst="rect">
            <a:avLst/>
          </a:prstGeom>
        </p:spPr>
      </p:pic>
      <p:sp>
        <p:nvSpPr>
          <p:cNvPr id="8" name="TextBox 7"/>
          <p:cNvSpPr txBox="1"/>
          <p:nvPr/>
        </p:nvSpPr>
        <p:spPr>
          <a:xfrm>
            <a:off x="4572000" y="2420888"/>
            <a:ext cx="4104456" cy="2585323"/>
          </a:xfrm>
          <a:prstGeom prst="rect">
            <a:avLst/>
          </a:prstGeom>
          <a:noFill/>
        </p:spPr>
        <p:txBody>
          <a:bodyPr wrap="square" rtlCol="0">
            <a:spAutoFit/>
          </a:bodyPr>
          <a:lstStyle/>
          <a:p>
            <a:pPr algn="just"/>
            <a:r>
              <a:rPr lang="en-AU" i="1" dirty="0">
                <a:latin typeface="Helvetica Light"/>
                <a:cs typeface="Helvetica Light"/>
              </a:rPr>
              <a:t>“I guess looking at the dimension of the whole person … I think that phrase, putting all those words together – spiritual, moral, social and emotional – can get bandied about a bit and I think it’s really important to take a good, honest look at it and say “Well what do we actually mean and how do we actually do this.”</a:t>
            </a:r>
          </a:p>
        </p:txBody>
      </p:sp>
      <p:sp>
        <p:nvSpPr>
          <p:cNvPr id="9" name="Rectangle 8"/>
          <p:cNvSpPr/>
          <p:nvPr/>
        </p:nvSpPr>
        <p:spPr>
          <a:xfrm>
            <a:off x="7668344" y="4941168"/>
            <a:ext cx="504056"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77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sz="4000" dirty="0" smtClean="0">
                <a:latin typeface="Helvetica"/>
                <a:cs typeface="Helvetica"/>
              </a:rPr>
              <a:t>Phase 2: What is Wellbeing?</a:t>
            </a:r>
            <a:endParaRPr lang="en-US" sz="4000" dirty="0">
              <a:latin typeface="Helvetica"/>
              <a:cs typeface="Helvetica"/>
            </a:endParaRPr>
          </a:p>
        </p:txBody>
      </p:sp>
      <p:sp>
        <p:nvSpPr>
          <p:cNvPr id="4" name="Content Placeholder 2"/>
          <p:cNvSpPr>
            <a:spLocks noGrp="1"/>
          </p:cNvSpPr>
          <p:nvPr>
            <p:ph idx="1"/>
          </p:nvPr>
        </p:nvSpPr>
        <p:spPr>
          <a:xfrm>
            <a:off x="467544" y="1268760"/>
            <a:ext cx="8229600" cy="4997151"/>
          </a:xfrm>
        </p:spPr>
        <p:txBody>
          <a:bodyPr/>
          <a:lstStyle/>
          <a:p>
            <a:pPr marL="0" indent="0" algn="just">
              <a:buNone/>
            </a:pPr>
            <a:r>
              <a:rPr lang="en-AU" sz="2200" b="1" dirty="0">
                <a:latin typeface="Helvetica Light"/>
                <a:cs typeface="Helvetica Light"/>
              </a:rPr>
              <a:t>S</a:t>
            </a:r>
            <a:r>
              <a:rPr lang="en-AU" sz="2200" b="1" dirty="0" smtClean="0">
                <a:latin typeface="Helvetica Light"/>
                <a:cs typeface="Helvetica Light"/>
              </a:rPr>
              <a:t>tudents</a:t>
            </a:r>
            <a:r>
              <a:rPr lang="en-AU" sz="2200" dirty="0" smtClean="0">
                <a:latin typeface="Helvetica Light"/>
                <a:cs typeface="Helvetica Light"/>
              </a:rPr>
              <a:t> </a:t>
            </a:r>
            <a:r>
              <a:rPr lang="en-AU" sz="2200" dirty="0">
                <a:latin typeface="Helvetica Light"/>
                <a:cs typeface="Helvetica Light"/>
              </a:rPr>
              <a:t>identified the word wellbeing as both familiar and </a:t>
            </a:r>
            <a:r>
              <a:rPr lang="en-AU" sz="2200" dirty="0" smtClean="0">
                <a:latin typeface="Helvetica Light"/>
                <a:cs typeface="Helvetica Light"/>
              </a:rPr>
              <a:t>strange. They </a:t>
            </a:r>
            <a:r>
              <a:rPr lang="en-AU" sz="2200" dirty="0">
                <a:latin typeface="Helvetica Light"/>
                <a:cs typeface="Helvetica Light"/>
              </a:rPr>
              <a:t>had heard the word used many times, in particular at school, </a:t>
            </a:r>
            <a:r>
              <a:rPr lang="en-AU" sz="2200" dirty="0" smtClean="0">
                <a:latin typeface="Helvetica Light"/>
                <a:cs typeface="Helvetica Light"/>
              </a:rPr>
              <a:t>but </a:t>
            </a:r>
            <a:r>
              <a:rPr lang="en-AU" sz="2200" dirty="0">
                <a:latin typeface="Helvetica Light"/>
                <a:cs typeface="Helvetica Light"/>
              </a:rPr>
              <a:t>found it difficult to define</a:t>
            </a:r>
            <a:r>
              <a:rPr lang="en-AU" sz="2200" dirty="0" smtClean="0">
                <a:latin typeface="Helvetica Light"/>
                <a:cs typeface="Helvetica Light"/>
              </a:rPr>
              <a:t>:</a:t>
            </a:r>
          </a:p>
          <a:p>
            <a:pPr algn="just">
              <a:spcBef>
                <a:spcPts val="0"/>
              </a:spcBef>
            </a:pPr>
            <a:endParaRPr lang="en-GB" sz="1200" dirty="0">
              <a:latin typeface="Helvetica Light"/>
              <a:cs typeface="Helvetica Light"/>
            </a:endParaRPr>
          </a:p>
          <a:p>
            <a:pPr marL="400050" lvl="1" indent="0" algn="just">
              <a:spcBef>
                <a:spcPts val="0"/>
              </a:spcBef>
              <a:buNone/>
            </a:pPr>
            <a:r>
              <a:rPr lang="en-AU" sz="2200" i="1" dirty="0" smtClean="0">
                <a:latin typeface="Helvetica Light"/>
                <a:cs typeface="Helvetica Light"/>
              </a:rPr>
              <a:t>“How </a:t>
            </a:r>
            <a:r>
              <a:rPr lang="en-AU" sz="2200" i="1" dirty="0">
                <a:latin typeface="Helvetica Light"/>
                <a:cs typeface="Helvetica Light"/>
              </a:rPr>
              <a:t>you….I know what I am thinking but I don’t know </a:t>
            </a:r>
            <a:endParaRPr lang="en-AU" sz="2200" i="1" dirty="0" smtClean="0">
              <a:latin typeface="Helvetica Light"/>
              <a:cs typeface="Helvetica Light"/>
            </a:endParaRPr>
          </a:p>
          <a:p>
            <a:pPr marL="400050" lvl="1" indent="0" algn="just">
              <a:spcBef>
                <a:spcPts val="0"/>
              </a:spcBef>
              <a:buNone/>
            </a:pPr>
            <a:r>
              <a:rPr lang="en-AU" sz="2200" i="1" dirty="0" smtClean="0">
                <a:latin typeface="Helvetica Light"/>
                <a:cs typeface="Helvetica Light"/>
              </a:rPr>
              <a:t>how </a:t>
            </a:r>
            <a:r>
              <a:rPr lang="en-AU" sz="2200" i="1" dirty="0">
                <a:latin typeface="Helvetica Light"/>
                <a:cs typeface="Helvetica Light"/>
              </a:rPr>
              <a:t>to explain </a:t>
            </a:r>
            <a:r>
              <a:rPr lang="en-AU" sz="2200" i="1" dirty="0" smtClean="0">
                <a:latin typeface="Helvetica Light"/>
                <a:cs typeface="Helvetica Light"/>
              </a:rPr>
              <a:t>it.”</a:t>
            </a:r>
          </a:p>
          <a:p>
            <a:pPr marL="0" indent="0" algn="just">
              <a:spcBef>
                <a:spcPts val="0"/>
              </a:spcBef>
              <a:buNone/>
            </a:pPr>
            <a:endParaRPr lang="en-GB" sz="1200" i="1" dirty="0">
              <a:latin typeface="Helvetica Light"/>
              <a:cs typeface="Helvetica Light"/>
            </a:endParaRPr>
          </a:p>
          <a:p>
            <a:pPr marL="400050" lvl="1" indent="0" algn="just">
              <a:spcBef>
                <a:spcPts val="0"/>
              </a:spcBef>
              <a:buNone/>
            </a:pPr>
            <a:r>
              <a:rPr lang="en-AU" sz="2200" i="1" dirty="0" smtClean="0">
                <a:latin typeface="Helvetica Light"/>
                <a:cs typeface="Helvetica Light"/>
              </a:rPr>
              <a:t>“That’s </a:t>
            </a:r>
            <a:r>
              <a:rPr lang="en-AU" sz="2200" i="1" dirty="0">
                <a:latin typeface="Helvetica Light"/>
                <a:cs typeface="Helvetica Light"/>
              </a:rPr>
              <a:t>actually a really hard question</a:t>
            </a:r>
            <a:r>
              <a:rPr lang="en-AU" sz="2200" i="1" dirty="0" smtClean="0">
                <a:latin typeface="Helvetica Light"/>
                <a:cs typeface="Helvetica Light"/>
              </a:rPr>
              <a:t>!”</a:t>
            </a:r>
            <a:endParaRPr lang="en-GB" sz="2200" i="1" dirty="0">
              <a:latin typeface="Helvetica Light"/>
              <a:cs typeface="Helvetica Light"/>
            </a:endParaRPr>
          </a:p>
          <a:p>
            <a:pPr marL="0" indent="0" algn="just">
              <a:buNone/>
            </a:pPr>
            <a:endParaRPr lang="en-US" sz="2200" dirty="0" smtClean="0">
              <a:latin typeface="Helvetica"/>
              <a:cs typeface="Helvetica"/>
            </a:endParaRPr>
          </a:p>
          <a:p>
            <a:pPr marL="0" indent="0" algn="just">
              <a:buNone/>
            </a:pPr>
            <a:endParaRPr lang="en-US" sz="2200" dirty="0">
              <a:latin typeface="Helvetica"/>
              <a:cs typeface="Helvetica"/>
            </a:endParaRPr>
          </a:p>
        </p:txBody>
      </p:sp>
      <p:sp>
        <p:nvSpPr>
          <p:cNvPr id="6" name="TextBox 5"/>
          <p:cNvSpPr txBox="1"/>
          <p:nvPr/>
        </p:nvSpPr>
        <p:spPr>
          <a:xfrm>
            <a:off x="467544" y="4365104"/>
            <a:ext cx="3456384" cy="2062103"/>
          </a:xfrm>
          <a:prstGeom prst="rect">
            <a:avLst/>
          </a:prstGeom>
          <a:noFill/>
        </p:spPr>
        <p:txBody>
          <a:bodyPr wrap="square" rtlCol="0">
            <a:spAutoFit/>
          </a:bodyPr>
          <a:lstStyle/>
          <a:p>
            <a:pPr algn="just"/>
            <a:r>
              <a:rPr lang="en-US" sz="2200" dirty="0">
                <a:latin typeface="Helvetica Light"/>
                <a:cs typeface="Helvetica Light"/>
              </a:rPr>
              <a:t>Students also discussed the ambiguous nature of wellbeing: </a:t>
            </a:r>
            <a:r>
              <a:rPr lang="en-AU" sz="2200" dirty="0">
                <a:latin typeface="Helvetica Light"/>
                <a:cs typeface="Helvetica Light"/>
              </a:rPr>
              <a:t>you could be “sad happy” and still have wellbeing.</a:t>
            </a:r>
            <a:r>
              <a:rPr lang="en-GB" sz="2200" dirty="0">
                <a:latin typeface="Helvetica Light"/>
                <a:cs typeface="Helvetica Light"/>
              </a:rPr>
              <a:t> </a:t>
            </a:r>
          </a:p>
          <a:p>
            <a:pPr marL="285750" indent="-285750" algn="just">
              <a:buFont typeface="Arial"/>
              <a:buChar char="•"/>
            </a:pPr>
            <a:endParaRPr lang="en-GB" dirty="0">
              <a:latin typeface="Open Sans Light"/>
              <a:cs typeface="Open Sans Light"/>
            </a:endParaRPr>
          </a:p>
        </p:txBody>
      </p:sp>
      <p:pic>
        <p:nvPicPr>
          <p:cNvPr id="7" name="Picture 6"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992" y="6165304"/>
            <a:ext cx="9144000" cy="895648"/>
          </a:xfrm>
          <a:prstGeom prst="rect">
            <a:avLst/>
          </a:prstGeom>
        </p:spPr>
      </p:pic>
      <p:pic>
        <p:nvPicPr>
          <p:cNvPr id="8" name="Picture 7" descr="gro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3933056"/>
            <a:ext cx="4499992" cy="2582234"/>
          </a:xfrm>
          <a:prstGeom prst="rect">
            <a:avLst/>
          </a:prstGeom>
        </p:spPr>
      </p:pic>
    </p:spTree>
    <p:extLst>
      <p:ext uri="{BB962C8B-B14F-4D97-AF65-F5344CB8AC3E}">
        <p14:creationId xmlns:p14="http://schemas.microsoft.com/office/powerpoint/2010/main" val="4138207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67544" y="116632"/>
            <a:ext cx="8229600" cy="1143000"/>
          </a:xfrm>
          <a:noFill/>
          <a:effectLst>
            <a:softEdge rad="0"/>
          </a:effectLst>
        </p:spPr>
        <p:txBody>
          <a:bodyPr>
            <a:noAutofit/>
          </a:bodyPr>
          <a:lstStyle/>
          <a:p>
            <a:r>
              <a:rPr lang="en-AU" sz="4000" dirty="0" smtClean="0">
                <a:solidFill>
                  <a:srgbClr val="000000"/>
                </a:solidFill>
                <a:latin typeface="Helvetica"/>
                <a:cs typeface="Helvetica"/>
              </a:rPr>
              <a:t>Three Domains of Wellbeing</a:t>
            </a:r>
            <a:endParaRPr lang="en-AU" sz="4000" dirty="0">
              <a:solidFill>
                <a:srgbClr val="000000"/>
              </a:solidFill>
              <a:latin typeface="Helvetica"/>
              <a:cs typeface="Helvetica"/>
            </a:endParaRPr>
          </a:p>
        </p:txBody>
      </p:sp>
      <p:graphicFrame>
        <p:nvGraphicFramePr>
          <p:cNvPr id="4" name="Diagram 3"/>
          <p:cNvGraphicFramePr/>
          <p:nvPr>
            <p:extLst>
              <p:ext uri="{D42A27DB-BD31-4B8C-83A1-F6EECF244321}">
                <p14:modId xmlns:p14="http://schemas.microsoft.com/office/powerpoint/2010/main" val="2378355572"/>
              </p:ext>
            </p:extLst>
          </p:nvPr>
        </p:nvGraphicFramePr>
        <p:xfrm>
          <a:off x="899592" y="1268760"/>
          <a:ext cx="7308304" cy="531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001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32048"/>
            <a:ext cx="8229600" cy="1143000"/>
          </a:xfrm>
          <a:noFill/>
        </p:spPr>
        <p:txBody>
          <a:bodyPr>
            <a:normAutofit/>
          </a:bodyPr>
          <a:lstStyle/>
          <a:p>
            <a:r>
              <a:rPr lang="en-AU" sz="4000" dirty="0" smtClean="0">
                <a:solidFill>
                  <a:srgbClr val="000000"/>
                </a:solidFill>
                <a:latin typeface="Helvetica"/>
                <a:cs typeface="Helvetica"/>
              </a:rPr>
              <a:t>Phase 3: On-line Survey</a:t>
            </a:r>
            <a:endParaRPr lang="en-AU" sz="4000" dirty="0">
              <a:solidFill>
                <a:srgbClr val="000000"/>
              </a:solidFill>
              <a:latin typeface="Helvetica"/>
              <a:cs typeface="Helvetica"/>
            </a:endParaRPr>
          </a:p>
        </p:txBody>
      </p:sp>
      <p:graphicFrame>
        <p:nvGraphicFramePr>
          <p:cNvPr id="14" name="Diagram 13"/>
          <p:cNvGraphicFramePr/>
          <p:nvPr>
            <p:extLst>
              <p:ext uri="{D42A27DB-BD31-4B8C-83A1-F6EECF244321}">
                <p14:modId xmlns:p14="http://schemas.microsoft.com/office/powerpoint/2010/main" val="180229031"/>
              </p:ext>
            </p:extLst>
          </p:nvPr>
        </p:nvGraphicFramePr>
        <p:xfrm>
          <a:off x="491757" y="1724498"/>
          <a:ext cx="3216147" cy="2207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2958769664"/>
              </p:ext>
            </p:extLst>
          </p:nvPr>
        </p:nvGraphicFramePr>
        <p:xfrm>
          <a:off x="4859906" y="1796106"/>
          <a:ext cx="3707450" cy="2088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p:cNvGraphicFramePr/>
          <p:nvPr>
            <p:extLst>
              <p:ext uri="{D42A27DB-BD31-4B8C-83A1-F6EECF244321}">
                <p14:modId xmlns:p14="http://schemas.microsoft.com/office/powerpoint/2010/main" val="2476466315"/>
              </p:ext>
            </p:extLst>
          </p:nvPr>
        </p:nvGraphicFramePr>
        <p:xfrm>
          <a:off x="2600044" y="4317322"/>
          <a:ext cx="3672408" cy="232754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827584" y="1268760"/>
            <a:ext cx="2808312" cy="432048"/>
          </a:xfrm>
          <a:prstGeom prst="rect">
            <a:avLst/>
          </a:prstGeom>
          <a:noFill/>
        </p:spPr>
        <p:txBody>
          <a:bodyPr wrap="square" rtlCol="0">
            <a:spAutoFit/>
          </a:bodyPr>
          <a:lstStyle/>
          <a:p>
            <a:r>
              <a:rPr lang="en-US" sz="2200" dirty="0" smtClean="0">
                <a:latin typeface="Helvetica Light"/>
                <a:cs typeface="Helvetica Light"/>
              </a:rPr>
              <a:t>Primary Students:  </a:t>
            </a:r>
            <a:endParaRPr lang="en-US" sz="2200" dirty="0">
              <a:latin typeface="Helvetica Light"/>
              <a:cs typeface="Helvetica Light"/>
            </a:endParaRPr>
          </a:p>
        </p:txBody>
      </p:sp>
      <p:sp>
        <p:nvSpPr>
          <p:cNvPr id="18" name="TextBox 17"/>
          <p:cNvSpPr txBox="1"/>
          <p:nvPr/>
        </p:nvSpPr>
        <p:spPr>
          <a:xfrm>
            <a:off x="5436096" y="1268760"/>
            <a:ext cx="2869799" cy="430887"/>
          </a:xfrm>
          <a:prstGeom prst="rect">
            <a:avLst/>
          </a:prstGeom>
          <a:noFill/>
        </p:spPr>
        <p:txBody>
          <a:bodyPr wrap="none" rtlCol="0">
            <a:spAutoFit/>
          </a:bodyPr>
          <a:lstStyle/>
          <a:p>
            <a:r>
              <a:rPr lang="en-US" sz="2200" dirty="0" smtClean="0">
                <a:latin typeface="Helvetica Light"/>
                <a:cs typeface="Helvetica Light"/>
              </a:rPr>
              <a:t>Secondary Students</a:t>
            </a:r>
            <a:r>
              <a:rPr lang="en-US" dirty="0" smtClean="0">
                <a:latin typeface="Helvetica Light"/>
                <a:cs typeface="Helvetica Light"/>
              </a:rPr>
              <a:t>:</a:t>
            </a:r>
            <a:endParaRPr lang="en-US" dirty="0">
              <a:latin typeface="Helvetica Light"/>
              <a:cs typeface="Helvetica Light"/>
            </a:endParaRPr>
          </a:p>
        </p:txBody>
      </p:sp>
      <p:sp>
        <p:nvSpPr>
          <p:cNvPr id="19" name="TextBox 18"/>
          <p:cNvSpPr txBox="1"/>
          <p:nvPr/>
        </p:nvSpPr>
        <p:spPr>
          <a:xfrm>
            <a:off x="4139952" y="3717032"/>
            <a:ext cx="1872208" cy="430887"/>
          </a:xfrm>
          <a:prstGeom prst="rect">
            <a:avLst/>
          </a:prstGeom>
          <a:noFill/>
        </p:spPr>
        <p:txBody>
          <a:bodyPr wrap="square" rtlCol="0">
            <a:spAutoFit/>
          </a:bodyPr>
          <a:lstStyle/>
          <a:p>
            <a:r>
              <a:rPr lang="en-US" sz="2200" dirty="0" smtClean="0">
                <a:latin typeface="Helvetica Light"/>
                <a:cs typeface="Helvetica Light"/>
              </a:rPr>
              <a:t>Staff:</a:t>
            </a:r>
            <a:endParaRPr lang="en-US" sz="2200" dirty="0">
              <a:latin typeface="Helvetica Light"/>
              <a:cs typeface="Helvetica Light"/>
            </a:endParaRPr>
          </a:p>
        </p:txBody>
      </p:sp>
    </p:spTree>
    <p:extLst>
      <p:ext uri="{BB962C8B-B14F-4D97-AF65-F5344CB8AC3E}">
        <p14:creationId xmlns:p14="http://schemas.microsoft.com/office/powerpoint/2010/main" val="1830968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noFill/>
        </p:spPr>
        <p:txBody>
          <a:bodyPr/>
          <a:lstStyle/>
          <a:p>
            <a:r>
              <a:rPr lang="en-AU" dirty="0" smtClean="0">
                <a:solidFill>
                  <a:srgbClr val="000000"/>
                </a:solidFill>
                <a:latin typeface="Helvetica"/>
                <a:cs typeface="Helvetica"/>
              </a:rPr>
              <a:t>Some Points for Reflection</a:t>
            </a:r>
            <a:endParaRPr lang="en-AU" dirty="0">
              <a:solidFill>
                <a:srgbClr val="000000"/>
              </a:solidFill>
              <a:latin typeface="Helvetica"/>
              <a:cs typeface="Helvetica"/>
            </a:endParaRPr>
          </a:p>
        </p:txBody>
      </p:sp>
      <p:sp>
        <p:nvSpPr>
          <p:cNvPr id="4" name="TextBox 3"/>
          <p:cNvSpPr txBox="1"/>
          <p:nvPr/>
        </p:nvSpPr>
        <p:spPr>
          <a:xfrm>
            <a:off x="539552" y="1412776"/>
            <a:ext cx="8208912" cy="4493537"/>
          </a:xfrm>
          <a:prstGeom prst="rect">
            <a:avLst/>
          </a:prstGeom>
          <a:noFill/>
        </p:spPr>
        <p:txBody>
          <a:bodyPr wrap="square" rtlCol="0">
            <a:spAutoFit/>
          </a:bodyPr>
          <a:lstStyle/>
          <a:p>
            <a:pPr marL="285750" indent="-285750" algn="just">
              <a:buFont typeface="Arial"/>
              <a:buChar char="•"/>
            </a:pPr>
            <a:r>
              <a:rPr lang="en-US" sz="2200" dirty="0" smtClean="0">
                <a:latin typeface="Helvetica Light"/>
                <a:cs typeface="Helvetica Light"/>
              </a:rPr>
              <a:t>Why do you think the students </a:t>
            </a:r>
            <a:r>
              <a:rPr lang="en-US" sz="2200" dirty="0" err="1" smtClean="0">
                <a:latin typeface="Helvetica Light"/>
                <a:cs typeface="Helvetica Light"/>
              </a:rPr>
              <a:t>conceptualised</a:t>
            </a:r>
            <a:r>
              <a:rPr lang="en-US" sz="2200" dirty="0" smtClean="0">
                <a:latin typeface="Helvetica Light"/>
                <a:cs typeface="Helvetica Light"/>
              </a:rPr>
              <a:t> wellbeing as predominantly relating to happiness and safety, whilst the greatest proportion of staff linked wellbeing most closely to being connected to others?</a:t>
            </a:r>
            <a:endParaRPr lang="en-US" sz="2200" dirty="0">
              <a:latin typeface="Helvetica Light"/>
              <a:cs typeface="Helvetica Light"/>
            </a:endParaRPr>
          </a:p>
          <a:p>
            <a:pPr algn="just"/>
            <a:endParaRPr lang="en-US" sz="2200" dirty="0">
              <a:latin typeface="Helvetica Light"/>
              <a:cs typeface="Helvetica Light"/>
            </a:endParaRPr>
          </a:p>
          <a:p>
            <a:pPr algn="just"/>
            <a:r>
              <a:rPr lang="en-US" sz="2200" dirty="0" smtClean="0">
                <a:latin typeface="Helvetica Light"/>
                <a:cs typeface="Helvetica Light"/>
              </a:rPr>
              <a:t>NB: Differences in how students and staff </a:t>
            </a:r>
            <a:r>
              <a:rPr lang="en-US" sz="2200" dirty="0" err="1" smtClean="0">
                <a:latin typeface="Helvetica Light"/>
                <a:cs typeface="Helvetica Light"/>
              </a:rPr>
              <a:t>conceptualised</a:t>
            </a:r>
            <a:r>
              <a:rPr lang="en-US" sz="2200" dirty="0" smtClean="0">
                <a:latin typeface="Helvetica Light"/>
                <a:cs typeface="Helvetica Light"/>
              </a:rPr>
              <a:t> wellbeing were reflected again in later responses.</a:t>
            </a:r>
          </a:p>
          <a:p>
            <a:pPr algn="just"/>
            <a:endParaRPr lang="en-US" sz="2200" dirty="0" smtClean="0">
              <a:latin typeface="Helvetica Light"/>
              <a:cs typeface="Helvetica Light"/>
            </a:endParaRPr>
          </a:p>
          <a:p>
            <a:pPr algn="just"/>
            <a:r>
              <a:rPr lang="en-US" sz="2200" dirty="0" smtClean="0">
                <a:latin typeface="Helvetica Light"/>
                <a:cs typeface="Helvetica Light"/>
              </a:rPr>
              <a:t>Key differences between:</a:t>
            </a:r>
          </a:p>
          <a:p>
            <a:pPr marL="342900" indent="-342900" algn="just">
              <a:buFont typeface="Arial"/>
              <a:buChar char="•"/>
            </a:pPr>
            <a:r>
              <a:rPr lang="en-US" sz="2200" dirty="0" smtClean="0">
                <a:latin typeface="Helvetica Light"/>
                <a:cs typeface="Helvetica Light"/>
              </a:rPr>
              <a:t>Staff who </a:t>
            </a:r>
            <a:r>
              <a:rPr lang="en-US" sz="2200" dirty="0" err="1" smtClean="0">
                <a:latin typeface="Helvetica Light"/>
                <a:cs typeface="Helvetica Light"/>
              </a:rPr>
              <a:t>conceptualised</a:t>
            </a:r>
            <a:r>
              <a:rPr lang="en-US" sz="2200" dirty="0" smtClean="0">
                <a:latin typeface="Helvetica Light"/>
                <a:cs typeface="Helvetica Light"/>
              </a:rPr>
              <a:t> wellbeing as success at school or mental health compared to connection to people/place.</a:t>
            </a:r>
          </a:p>
          <a:p>
            <a:pPr marL="342900" indent="-342900" algn="just">
              <a:buFont typeface="Arial"/>
              <a:buChar char="•"/>
            </a:pPr>
            <a:r>
              <a:rPr lang="en-US" sz="2200" dirty="0" smtClean="0">
                <a:latin typeface="Helvetica Light"/>
                <a:cs typeface="Helvetica Light"/>
              </a:rPr>
              <a:t>Secondary students who connected wellbeing to privacy compared to the rest of the student participants.</a:t>
            </a:r>
          </a:p>
        </p:txBody>
      </p:sp>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272"/>
            <a:ext cx="9144000" cy="980727"/>
          </a:xfrm>
          <a:prstGeom prst="rect">
            <a:avLst/>
          </a:prstGeom>
        </p:spPr>
      </p:pic>
    </p:spTree>
    <p:extLst>
      <p:ext uri="{BB962C8B-B14F-4D97-AF65-F5344CB8AC3E}">
        <p14:creationId xmlns:p14="http://schemas.microsoft.com/office/powerpoint/2010/main" val="407597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77483"/>
          </a:xfrm>
        </p:spPr>
        <p:txBody>
          <a:bodyPr/>
          <a:lstStyle/>
          <a:p>
            <a:pPr marL="0" indent="0" algn="ctr">
              <a:buNone/>
            </a:pPr>
            <a:endParaRPr lang="en-US" sz="4400" dirty="0" smtClean="0">
              <a:latin typeface="Helvetica"/>
              <a:cs typeface="Helvetica"/>
            </a:endParaRPr>
          </a:p>
          <a:p>
            <a:pPr marL="0" indent="0" algn="ctr">
              <a:buNone/>
            </a:pPr>
            <a:endParaRPr lang="en-US" sz="4400" dirty="0">
              <a:latin typeface="Helvetica"/>
              <a:cs typeface="Helvetica"/>
            </a:endParaRPr>
          </a:p>
          <a:p>
            <a:pPr marL="0" indent="0" algn="ctr">
              <a:buNone/>
            </a:pPr>
            <a:endParaRPr lang="en-US" sz="4400" dirty="0" smtClean="0">
              <a:latin typeface="Helvetica"/>
              <a:cs typeface="Helvetica"/>
            </a:endParaRPr>
          </a:p>
          <a:p>
            <a:pPr marL="0" indent="0" algn="ctr">
              <a:buNone/>
            </a:pPr>
            <a:r>
              <a:rPr lang="en-US" sz="4400" dirty="0" smtClean="0">
                <a:latin typeface="Helvetica"/>
                <a:cs typeface="Helvetica"/>
              </a:rPr>
              <a:t>Background to the </a:t>
            </a:r>
          </a:p>
          <a:p>
            <a:pPr marL="0" indent="0" algn="ctr">
              <a:buNone/>
            </a:pPr>
            <a:r>
              <a:rPr lang="en-US" sz="4400" dirty="0" smtClean="0">
                <a:latin typeface="Helvetica"/>
                <a:cs typeface="Helvetica"/>
              </a:rPr>
              <a:t>Research</a:t>
            </a:r>
            <a:endParaRPr lang="en-US" sz="4400" dirty="0">
              <a:latin typeface="Helvetica"/>
              <a:cs typeface="Helvetica"/>
            </a:endParaRPr>
          </a:p>
        </p:txBody>
      </p:sp>
      <p:pic>
        <p:nvPicPr>
          <p:cNvPr id="4" name="Picture 3"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76672"/>
            <a:ext cx="4066955" cy="2304256"/>
          </a:xfrm>
          <a:prstGeom prst="rect">
            <a:avLst/>
          </a:prstGeom>
        </p:spPr>
      </p:pic>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0430"/>
            <a:ext cx="9144000" cy="1117569"/>
          </a:xfrm>
          <a:prstGeom prst="rect">
            <a:avLst/>
          </a:prstGeom>
        </p:spPr>
      </p:pic>
    </p:spTree>
    <p:extLst>
      <p:ext uri="{BB962C8B-B14F-4D97-AF65-F5344CB8AC3E}">
        <p14:creationId xmlns:p14="http://schemas.microsoft.com/office/powerpoint/2010/main" val="3018971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77483"/>
          </a:xfrm>
        </p:spPr>
        <p:txBody>
          <a:bodyPr/>
          <a:lstStyle/>
          <a:p>
            <a:pPr marL="0" indent="0" algn="ctr">
              <a:buNone/>
            </a:pPr>
            <a:endParaRPr lang="en-US" sz="4400" dirty="0" smtClean="0">
              <a:latin typeface="Helvetica"/>
              <a:cs typeface="Helvetica"/>
            </a:endParaRPr>
          </a:p>
          <a:p>
            <a:pPr marL="0" indent="0" algn="ctr">
              <a:buNone/>
            </a:pPr>
            <a:endParaRPr lang="en-US" sz="4400" dirty="0">
              <a:latin typeface="Helvetica"/>
              <a:cs typeface="Helvetica"/>
            </a:endParaRPr>
          </a:p>
          <a:p>
            <a:pPr marL="0" indent="0" algn="ctr">
              <a:buNone/>
            </a:pPr>
            <a:endParaRPr lang="en-US" sz="4400" dirty="0" smtClean="0">
              <a:latin typeface="Helvetica"/>
              <a:cs typeface="Helvetica"/>
            </a:endParaRPr>
          </a:p>
          <a:p>
            <a:pPr marL="0" indent="0" algn="ctr">
              <a:buNone/>
            </a:pPr>
            <a:r>
              <a:rPr lang="en-US" sz="4400" dirty="0" smtClean="0">
                <a:latin typeface="Helvetica"/>
                <a:cs typeface="Helvetica"/>
              </a:rPr>
              <a:t>2) </a:t>
            </a:r>
            <a:r>
              <a:rPr lang="en-US" sz="4400" dirty="0">
                <a:latin typeface="Helvetica"/>
                <a:cs typeface="Helvetica"/>
              </a:rPr>
              <a:t>I</a:t>
            </a:r>
            <a:r>
              <a:rPr lang="en-US" sz="4400" dirty="0" smtClean="0">
                <a:latin typeface="Helvetica"/>
                <a:cs typeface="Helvetica"/>
              </a:rPr>
              <a:t>mportance of Relationships</a:t>
            </a:r>
            <a:endParaRPr lang="en-US" sz="4400" dirty="0">
              <a:latin typeface="Helvetica"/>
              <a:cs typeface="Helvetica"/>
            </a:endParaRPr>
          </a:p>
        </p:txBody>
      </p:sp>
      <p:pic>
        <p:nvPicPr>
          <p:cNvPr id="4" name="Picture 3"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76672"/>
            <a:ext cx="4066955" cy="2304256"/>
          </a:xfrm>
          <a:prstGeom prst="rect">
            <a:avLst/>
          </a:prstGeom>
        </p:spPr>
      </p:pic>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0430"/>
            <a:ext cx="9144000" cy="1117569"/>
          </a:xfrm>
          <a:prstGeom prst="rect">
            <a:avLst/>
          </a:prstGeom>
        </p:spPr>
      </p:pic>
    </p:spTree>
    <p:extLst>
      <p:ext uri="{BB962C8B-B14F-4D97-AF65-F5344CB8AC3E}">
        <p14:creationId xmlns:p14="http://schemas.microsoft.com/office/powerpoint/2010/main" val="3162681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a:bodyPr>
          <a:lstStyle/>
          <a:p>
            <a:r>
              <a:rPr lang="en-AU" sz="2000" dirty="0" smtClean="0">
                <a:solidFill>
                  <a:srgbClr val="000000"/>
                </a:solidFill>
                <a:latin typeface="Helvetica"/>
                <a:cs typeface="Helvetica"/>
              </a:rPr>
              <a:t>In the focus groups, the students reflected on what they felt helps and hinders their wellbeing at school: </a:t>
            </a:r>
            <a:endParaRPr lang="en-AU" sz="2000" dirty="0">
              <a:solidFill>
                <a:srgbClr val="000000"/>
              </a:solidFill>
              <a:latin typeface="Helvetica"/>
              <a:cs typeface="Helvetica"/>
            </a:endParaRPr>
          </a:p>
        </p:txBody>
      </p:sp>
      <p:graphicFrame>
        <p:nvGraphicFramePr>
          <p:cNvPr id="3" name="Diagram 2"/>
          <p:cNvGraphicFramePr/>
          <p:nvPr>
            <p:extLst>
              <p:ext uri="{D42A27DB-BD31-4B8C-83A1-F6EECF244321}">
                <p14:modId xmlns:p14="http://schemas.microsoft.com/office/powerpoint/2010/main" val="4186100144"/>
              </p:ext>
            </p:extLst>
          </p:nvPr>
        </p:nvGraphicFramePr>
        <p:xfrm>
          <a:off x="251520" y="1844824"/>
          <a:ext cx="8676456"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323528" y="0"/>
            <a:ext cx="8568952"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rgbClr val="000000"/>
                </a:solidFill>
                <a:latin typeface="Helvetica"/>
                <a:cs typeface="Helvetica"/>
              </a:rPr>
              <a:t>What Influences </a:t>
            </a:r>
            <a:r>
              <a:rPr lang="en-AU" sz="4000" dirty="0">
                <a:solidFill>
                  <a:srgbClr val="000000"/>
                </a:solidFill>
                <a:latin typeface="Helvetica"/>
                <a:cs typeface="Helvetica"/>
              </a:rPr>
              <a:t>S</a:t>
            </a:r>
            <a:r>
              <a:rPr lang="en-AU" sz="4000" dirty="0" smtClean="0">
                <a:solidFill>
                  <a:srgbClr val="000000"/>
                </a:solidFill>
                <a:latin typeface="Helvetica"/>
                <a:cs typeface="Helvetica"/>
              </a:rPr>
              <a:t>tudent </a:t>
            </a:r>
            <a:r>
              <a:rPr lang="en-AU" sz="4000" dirty="0">
                <a:solidFill>
                  <a:srgbClr val="000000"/>
                </a:solidFill>
                <a:latin typeface="Helvetica"/>
                <a:cs typeface="Helvetica"/>
              </a:rPr>
              <a:t>W</a:t>
            </a:r>
            <a:r>
              <a:rPr lang="en-AU" sz="4000" dirty="0" smtClean="0">
                <a:solidFill>
                  <a:srgbClr val="000000"/>
                </a:solidFill>
                <a:latin typeface="Helvetica"/>
                <a:cs typeface="Helvetica"/>
              </a:rPr>
              <a:t>ellbeing?</a:t>
            </a:r>
            <a:endParaRPr lang="en-AU" sz="4000" dirty="0">
              <a:solidFill>
                <a:srgbClr val="000000"/>
              </a:solidFill>
              <a:latin typeface="Helvetica"/>
              <a:cs typeface="Helvetica"/>
            </a:endParaRPr>
          </a:p>
        </p:txBody>
      </p:sp>
    </p:spTree>
    <p:extLst>
      <p:ext uri="{BB962C8B-B14F-4D97-AF65-F5344CB8AC3E}">
        <p14:creationId xmlns:p14="http://schemas.microsoft.com/office/powerpoint/2010/main" val="1875595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US" dirty="0" smtClean="0">
                <a:latin typeface="Helvetica"/>
                <a:cs typeface="Helvetica"/>
              </a:rPr>
              <a:t>Wellbeing is Grounded in Relationships</a:t>
            </a:r>
            <a:endParaRPr lang="en-US" dirty="0">
              <a:latin typeface="Helvetica"/>
              <a:cs typeface="Helvetica"/>
            </a:endParaRPr>
          </a:p>
        </p:txBody>
      </p:sp>
      <p:sp>
        <p:nvSpPr>
          <p:cNvPr id="3" name="Rectangle 2"/>
          <p:cNvSpPr/>
          <p:nvPr/>
        </p:nvSpPr>
        <p:spPr>
          <a:xfrm>
            <a:off x="467544" y="1628800"/>
            <a:ext cx="8280920" cy="2385268"/>
          </a:xfrm>
          <a:prstGeom prst="rect">
            <a:avLst/>
          </a:prstGeom>
        </p:spPr>
        <p:txBody>
          <a:bodyPr wrap="square">
            <a:spAutoFit/>
          </a:bodyPr>
          <a:lstStyle/>
          <a:p>
            <a:pPr algn="just"/>
            <a:r>
              <a:rPr lang="en-AU" sz="2200" dirty="0" smtClean="0">
                <a:latin typeface="Helvetica Light"/>
                <a:cs typeface="Helvetica Light"/>
              </a:rPr>
              <a:t>The importance of relationships emerged particularly strongly in the student focus groups and staff interviews.</a:t>
            </a:r>
          </a:p>
          <a:p>
            <a:endParaRPr lang="en-AU" sz="1700" dirty="0" smtClean="0">
              <a:latin typeface="Helvetica Light"/>
              <a:cs typeface="Helvetica Light"/>
            </a:endParaRPr>
          </a:p>
          <a:p>
            <a:r>
              <a:rPr lang="en-AU" sz="2200" dirty="0" smtClean="0">
                <a:solidFill>
                  <a:srgbClr val="FF6600"/>
                </a:solidFill>
                <a:latin typeface="Helvetica Light"/>
                <a:cs typeface="Helvetica Light"/>
              </a:rPr>
              <a:t>Students</a:t>
            </a:r>
            <a:r>
              <a:rPr lang="en-AU" sz="2200" dirty="0" smtClean="0">
                <a:latin typeface="Helvetica Light"/>
                <a:cs typeface="Helvetica Light"/>
              </a:rPr>
              <a:t> described </a:t>
            </a:r>
            <a:r>
              <a:rPr lang="en-AU" sz="2200" dirty="0">
                <a:latin typeface="Helvetica Light"/>
                <a:cs typeface="Helvetica Light"/>
              </a:rPr>
              <a:t>their needs and desires to be </a:t>
            </a:r>
            <a:r>
              <a:rPr lang="en-AU" sz="2200" dirty="0" smtClean="0">
                <a:solidFill>
                  <a:srgbClr val="FF6600"/>
                </a:solidFill>
                <a:latin typeface="Helvetica Light"/>
                <a:cs typeface="Helvetica Light"/>
              </a:rPr>
              <a:t>known</a:t>
            </a:r>
            <a:r>
              <a:rPr lang="en-AU" sz="2200" dirty="0" smtClean="0">
                <a:latin typeface="Helvetica Light"/>
                <a:cs typeface="Helvetica Light"/>
              </a:rPr>
              <a:t>:</a:t>
            </a:r>
          </a:p>
          <a:p>
            <a:endParaRPr lang="en-GB" sz="2200" dirty="0">
              <a:latin typeface="Helvetica Light"/>
              <a:cs typeface="Helvetica Light"/>
            </a:endParaRPr>
          </a:p>
          <a:p>
            <a:pPr marL="342900" lvl="0" indent="-342900">
              <a:buFont typeface="Arial"/>
              <a:buChar char="•"/>
            </a:pPr>
            <a:endParaRPr lang="en-AU" sz="2200" dirty="0">
              <a:effectLst/>
              <a:latin typeface="Helvetica Light"/>
              <a:cs typeface="Helvetica Light"/>
            </a:endParaRPr>
          </a:p>
          <a:p>
            <a:pPr lvl="0"/>
            <a:endParaRPr lang="en-GB" sz="2200" dirty="0">
              <a:latin typeface="Helvetica Light"/>
              <a:cs typeface="Helvetica Light"/>
            </a:endParaRPr>
          </a:p>
        </p:txBody>
      </p:sp>
      <p:pic>
        <p:nvPicPr>
          <p:cNvPr id="4" name="Picture 3" descr="not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257433"/>
            <a:ext cx="2520280" cy="3298280"/>
          </a:xfrm>
          <a:prstGeom prst="rect">
            <a:avLst/>
          </a:prstGeom>
        </p:spPr>
      </p:pic>
      <p:pic>
        <p:nvPicPr>
          <p:cNvPr id="5" name="Picture 4" descr="orn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100" y="4889500"/>
            <a:ext cx="1485900" cy="1968500"/>
          </a:xfrm>
          <a:prstGeom prst="rect">
            <a:avLst/>
          </a:prstGeom>
        </p:spPr>
      </p:pic>
      <p:sp>
        <p:nvSpPr>
          <p:cNvPr id="8" name="Rectangle 7"/>
          <p:cNvSpPr/>
          <p:nvPr/>
        </p:nvSpPr>
        <p:spPr>
          <a:xfrm>
            <a:off x="4067944" y="3429000"/>
            <a:ext cx="4572000" cy="2462212"/>
          </a:xfrm>
          <a:prstGeom prst="rect">
            <a:avLst/>
          </a:prstGeom>
        </p:spPr>
        <p:txBody>
          <a:bodyPr>
            <a:spAutoFit/>
          </a:bodyPr>
          <a:lstStyle/>
          <a:p>
            <a:pPr marL="342900" lvl="0" indent="-342900">
              <a:buFont typeface="Arial"/>
              <a:buChar char="•"/>
            </a:pPr>
            <a:r>
              <a:rPr lang="en-AU" sz="2200" dirty="0">
                <a:latin typeface="Helvetica Light"/>
                <a:cs typeface="Helvetica Light"/>
              </a:rPr>
              <a:t>to be </a:t>
            </a:r>
            <a:r>
              <a:rPr lang="en-AU" sz="2200" i="1" dirty="0">
                <a:latin typeface="Helvetica Light"/>
                <a:cs typeface="Helvetica Light"/>
              </a:rPr>
              <a:t>“noticed”</a:t>
            </a:r>
          </a:p>
          <a:p>
            <a:pPr marL="342900" lvl="0" indent="-342900">
              <a:buFont typeface="Arial"/>
              <a:buChar char="•"/>
            </a:pPr>
            <a:r>
              <a:rPr lang="en-AU" sz="2200" i="1" dirty="0">
                <a:latin typeface="Helvetica Light"/>
                <a:cs typeface="Helvetica Light"/>
              </a:rPr>
              <a:t>“visible” </a:t>
            </a:r>
          </a:p>
          <a:p>
            <a:pPr marL="342900" lvl="0" indent="-342900">
              <a:buFont typeface="Arial"/>
              <a:buChar char="•"/>
            </a:pPr>
            <a:r>
              <a:rPr lang="en-AU" sz="2200" i="1" dirty="0">
                <a:latin typeface="Helvetica Light"/>
                <a:cs typeface="Helvetica Light"/>
              </a:rPr>
              <a:t>“everybody knowing you” </a:t>
            </a:r>
          </a:p>
          <a:p>
            <a:pPr marL="342900" lvl="0" indent="-342900">
              <a:buFont typeface="Arial"/>
              <a:buChar char="•"/>
            </a:pPr>
            <a:r>
              <a:rPr lang="en-AU" sz="2200" i="1" dirty="0">
                <a:latin typeface="Helvetica Light"/>
                <a:cs typeface="Helvetica Light"/>
              </a:rPr>
              <a:t>“everybody knowing you are there”</a:t>
            </a:r>
            <a:r>
              <a:rPr lang="en-GB" sz="2200" i="1" dirty="0">
                <a:latin typeface="Helvetica Light"/>
                <a:cs typeface="Helvetica Light"/>
              </a:rPr>
              <a:t> </a:t>
            </a:r>
          </a:p>
          <a:p>
            <a:pPr marL="342900" lvl="0" indent="-342900">
              <a:buFont typeface="Arial"/>
              <a:buChar char="•"/>
            </a:pPr>
            <a:r>
              <a:rPr lang="en-AU" sz="2200" i="1" dirty="0">
                <a:latin typeface="Helvetica Light"/>
                <a:cs typeface="Helvetica Light"/>
              </a:rPr>
              <a:t>“people not forgetting about you”</a:t>
            </a:r>
          </a:p>
        </p:txBody>
      </p:sp>
    </p:spTree>
    <p:extLst>
      <p:ext uri="{BB962C8B-B14F-4D97-AF65-F5344CB8AC3E}">
        <p14:creationId xmlns:p14="http://schemas.microsoft.com/office/powerpoint/2010/main" val="2345310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980728"/>
            <a:ext cx="8064896" cy="3816429"/>
          </a:xfrm>
          <a:prstGeom prst="rect">
            <a:avLst/>
          </a:prstGeom>
        </p:spPr>
        <p:txBody>
          <a:bodyPr wrap="square">
            <a:spAutoFit/>
          </a:bodyPr>
          <a:lstStyle/>
          <a:p>
            <a:r>
              <a:rPr lang="en-AU" sz="2200" dirty="0">
                <a:solidFill>
                  <a:srgbClr val="1FBB6F"/>
                </a:solidFill>
                <a:latin typeface="Helvetica Light"/>
                <a:cs typeface="Helvetica Light"/>
              </a:rPr>
              <a:t>Teachers</a:t>
            </a:r>
            <a:r>
              <a:rPr lang="en-AU" sz="2200" dirty="0">
                <a:latin typeface="Helvetica Light"/>
                <a:cs typeface="Helvetica Light"/>
              </a:rPr>
              <a:t> described working hard to build rapport and develop effective relationships, through ‘</a:t>
            </a:r>
            <a:r>
              <a:rPr lang="en-AU" sz="2200" dirty="0">
                <a:solidFill>
                  <a:srgbClr val="1FBB6F"/>
                </a:solidFill>
                <a:latin typeface="Helvetica Light"/>
                <a:cs typeface="Helvetica Light"/>
              </a:rPr>
              <a:t>attentive noticing</a:t>
            </a:r>
            <a:r>
              <a:rPr lang="en-AU" sz="2200" dirty="0">
                <a:latin typeface="Helvetica Light"/>
                <a:cs typeface="Helvetica Light"/>
              </a:rPr>
              <a:t>’ e.g.</a:t>
            </a:r>
          </a:p>
          <a:p>
            <a:endParaRPr lang="en-AU" sz="2200" dirty="0">
              <a:latin typeface="Helvetica Light"/>
              <a:cs typeface="Helvetica Light"/>
            </a:endParaRPr>
          </a:p>
          <a:p>
            <a:pPr marL="342900" indent="-342900">
              <a:buFont typeface="Arial"/>
              <a:buChar char="•"/>
            </a:pPr>
            <a:r>
              <a:rPr lang="en-AU" sz="2200" dirty="0">
                <a:latin typeface="Helvetica Light"/>
                <a:cs typeface="Helvetica Light"/>
              </a:rPr>
              <a:t>asking questions </a:t>
            </a:r>
            <a:endParaRPr lang="en-GB" sz="2200" dirty="0">
              <a:latin typeface="Helvetica Light"/>
              <a:cs typeface="Helvetica Light"/>
            </a:endParaRPr>
          </a:p>
          <a:p>
            <a:pPr marL="342900" lvl="0" indent="-342900">
              <a:buFont typeface="Arial"/>
              <a:buChar char="•"/>
            </a:pPr>
            <a:r>
              <a:rPr lang="en-GB" sz="2200" dirty="0">
                <a:latin typeface="Helvetica Light"/>
                <a:cs typeface="Helvetica Light"/>
              </a:rPr>
              <a:t>paying attention</a:t>
            </a:r>
          </a:p>
          <a:p>
            <a:pPr marL="342900" lvl="0" indent="-342900">
              <a:buFont typeface="Arial"/>
              <a:buChar char="•"/>
            </a:pPr>
            <a:r>
              <a:rPr lang="en-AU" sz="2200" dirty="0">
                <a:latin typeface="Helvetica Light"/>
                <a:cs typeface="Helvetica Light"/>
              </a:rPr>
              <a:t>observing changes or events</a:t>
            </a:r>
          </a:p>
          <a:p>
            <a:pPr marL="342900" indent="-342900">
              <a:buFont typeface="Arial"/>
              <a:buChar char="•"/>
            </a:pPr>
            <a:r>
              <a:rPr lang="en-AU" sz="2200" dirty="0">
                <a:latin typeface="Helvetica Light"/>
                <a:cs typeface="Helvetica Light"/>
              </a:rPr>
              <a:t>waving at </a:t>
            </a:r>
            <a:r>
              <a:rPr lang="en-AU" sz="2200" dirty="0" smtClean="0">
                <a:latin typeface="Helvetica Light"/>
                <a:cs typeface="Helvetica Light"/>
              </a:rPr>
              <a:t>students </a:t>
            </a:r>
            <a:r>
              <a:rPr lang="en-AU" sz="2200" dirty="0">
                <a:latin typeface="Helvetica Light"/>
                <a:cs typeface="Helvetica Light"/>
              </a:rPr>
              <a:t>when </a:t>
            </a:r>
            <a:endParaRPr lang="en-AU" sz="2200" dirty="0" smtClean="0">
              <a:latin typeface="Helvetica Light"/>
              <a:cs typeface="Helvetica Light"/>
            </a:endParaRPr>
          </a:p>
          <a:p>
            <a:r>
              <a:rPr lang="en-AU" sz="2200" dirty="0">
                <a:latin typeface="Helvetica Light"/>
                <a:cs typeface="Helvetica Light"/>
              </a:rPr>
              <a:t> </a:t>
            </a:r>
            <a:r>
              <a:rPr lang="en-AU" sz="2200" dirty="0" smtClean="0">
                <a:latin typeface="Helvetica Light"/>
                <a:cs typeface="Helvetica Light"/>
              </a:rPr>
              <a:t>   driving past</a:t>
            </a:r>
          </a:p>
          <a:p>
            <a:pPr marL="342900" lvl="0" indent="-342900">
              <a:buFont typeface="Arial"/>
              <a:buChar char="•"/>
            </a:pPr>
            <a:r>
              <a:rPr lang="en-GB" sz="2200" dirty="0">
                <a:latin typeface="Helvetica Light"/>
                <a:cs typeface="Helvetica Light"/>
              </a:rPr>
              <a:t>listening carefully</a:t>
            </a:r>
          </a:p>
          <a:p>
            <a:pPr marL="342900" lvl="0" indent="-342900">
              <a:buFont typeface="Arial"/>
              <a:buChar char="•"/>
            </a:pPr>
            <a:r>
              <a:rPr lang="en-GB" sz="2200" dirty="0">
                <a:latin typeface="Helvetica Light"/>
                <a:cs typeface="Helvetica Light"/>
              </a:rPr>
              <a:t>k</a:t>
            </a:r>
            <a:r>
              <a:rPr lang="en-AU" sz="2200" dirty="0" err="1" smtClean="0">
                <a:latin typeface="Helvetica Light"/>
                <a:cs typeface="Helvetica Light"/>
              </a:rPr>
              <a:t>nowing</a:t>
            </a:r>
            <a:r>
              <a:rPr lang="en-AU" sz="2200" dirty="0" smtClean="0">
                <a:latin typeface="Helvetica Light"/>
                <a:cs typeface="Helvetica Light"/>
              </a:rPr>
              <a:t> / saying students</a:t>
            </a:r>
            <a:r>
              <a:rPr lang="en-AU" sz="2200" dirty="0">
                <a:latin typeface="Helvetica Light"/>
                <a:cs typeface="Helvetica Light"/>
              </a:rPr>
              <a:t>’ </a:t>
            </a:r>
            <a:endParaRPr lang="en-AU" sz="2200" dirty="0" smtClean="0">
              <a:latin typeface="Helvetica Light"/>
              <a:cs typeface="Helvetica Light"/>
            </a:endParaRPr>
          </a:p>
          <a:p>
            <a:pPr lvl="0"/>
            <a:r>
              <a:rPr lang="en-AU" sz="2200" dirty="0">
                <a:latin typeface="Helvetica Light"/>
                <a:cs typeface="Helvetica Light"/>
              </a:rPr>
              <a:t> </a:t>
            </a:r>
            <a:r>
              <a:rPr lang="en-AU" sz="2200" dirty="0" smtClean="0">
                <a:latin typeface="Helvetica Light"/>
                <a:cs typeface="Helvetica Light"/>
              </a:rPr>
              <a:t>   names</a:t>
            </a:r>
            <a:endParaRPr lang="en-GB" sz="2200" dirty="0">
              <a:latin typeface="Helvetica Light"/>
              <a:cs typeface="Helvetica Light"/>
            </a:endParaRPr>
          </a:p>
        </p:txBody>
      </p:sp>
      <p:pic>
        <p:nvPicPr>
          <p:cNvPr id="7" name="Picture 6" descr="pupilteacherandbrain_tcm4-6209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060848"/>
            <a:ext cx="3302000" cy="2667000"/>
          </a:xfrm>
          <a:prstGeom prst="rect">
            <a:avLst/>
          </a:prstGeom>
        </p:spPr>
      </p:pic>
      <p:pic>
        <p:nvPicPr>
          <p:cNvPr id="8" name="Picture 7"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7192"/>
            <a:ext cx="9144000" cy="1700807"/>
          </a:xfrm>
          <a:prstGeom prst="rect">
            <a:avLst/>
          </a:prstGeom>
        </p:spPr>
      </p:pic>
    </p:spTree>
    <p:extLst>
      <p:ext uri="{BB962C8B-B14F-4D97-AF65-F5344CB8AC3E}">
        <p14:creationId xmlns:p14="http://schemas.microsoft.com/office/powerpoint/2010/main" val="1456874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latin typeface="Helvetica"/>
                <a:cs typeface="Helvetica"/>
              </a:rPr>
              <a:t>Conversation</a:t>
            </a:r>
            <a:endParaRPr lang="en-US" dirty="0">
              <a:latin typeface="Helvetica"/>
              <a:cs typeface="Helvetica"/>
            </a:endParaRPr>
          </a:p>
        </p:txBody>
      </p:sp>
      <p:sp>
        <p:nvSpPr>
          <p:cNvPr id="4" name="Rectangle 3"/>
          <p:cNvSpPr/>
          <p:nvPr/>
        </p:nvSpPr>
        <p:spPr>
          <a:xfrm>
            <a:off x="467544" y="1052736"/>
            <a:ext cx="8208912" cy="2800766"/>
          </a:xfrm>
          <a:prstGeom prst="rect">
            <a:avLst/>
          </a:prstGeom>
        </p:spPr>
        <p:txBody>
          <a:bodyPr wrap="square">
            <a:spAutoFit/>
          </a:bodyPr>
          <a:lstStyle/>
          <a:p>
            <a:pPr marL="342900" indent="-342900" algn="just">
              <a:buFont typeface="Arial"/>
              <a:buChar char="•"/>
            </a:pPr>
            <a:r>
              <a:rPr lang="en-AU" sz="2200" dirty="0">
                <a:latin typeface="Helvetica Light"/>
                <a:cs typeface="Helvetica Light"/>
              </a:rPr>
              <a:t>Students </a:t>
            </a:r>
            <a:r>
              <a:rPr lang="en-AU" sz="2200" dirty="0" smtClean="0">
                <a:latin typeface="Helvetica Light"/>
                <a:cs typeface="Helvetica Light"/>
              </a:rPr>
              <a:t>identified </a:t>
            </a:r>
            <a:r>
              <a:rPr lang="en-AU" sz="2200" dirty="0">
                <a:latin typeface="Helvetica Light"/>
                <a:cs typeface="Helvetica Light"/>
              </a:rPr>
              <a:t>conversation </a:t>
            </a:r>
            <a:r>
              <a:rPr lang="en-AU" sz="2200" dirty="0" smtClean="0">
                <a:latin typeface="Helvetica Light"/>
                <a:cs typeface="Helvetica Light"/>
              </a:rPr>
              <a:t>as </a:t>
            </a:r>
            <a:r>
              <a:rPr lang="en-AU" sz="2200" dirty="0">
                <a:latin typeface="Helvetica Light"/>
                <a:cs typeface="Helvetica Light"/>
              </a:rPr>
              <a:t>foundational to their </a:t>
            </a:r>
            <a:r>
              <a:rPr lang="en-AU" sz="2200" dirty="0" smtClean="0">
                <a:latin typeface="Helvetica Light"/>
                <a:cs typeface="Helvetica Light"/>
              </a:rPr>
              <a:t>wellbeing</a:t>
            </a:r>
            <a:r>
              <a:rPr lang="en-AU" sz="2200" dirty="0">
                <a:latin typeface="Helvetica Light"/>
                <a:cs typeface="Helvetica Light"/>
              </a:rPr>
              <a:t> </a:t>
            </a:r>
            <a:r>
              <a:rPr lang="en-AU" sz="2200" dirty="0" smtClean="0">
                <a:latin typeface="Helvetica Light"/>
                <a:cs typeface="Helvetica Light"/>
              </a:rPr>
              <a:t>at school</a:t>
            </a:r>
          </a:p>
          <a:p>
            <a:pPr algn="just"/>
            <a:endParaRPr lang="en-AU" sz="2200" dirty="0">
              <a:latin typeface="Helvetica Light"/>
              <a:cs typeface="Helvetica Light"/>
            </a:endParaRPr>
          </a:p>
          <a:p>
            <a:pPr marL="342900" indent="-342900" algn="just">
              <a:buFont typeface="Arial"/>
              <a:buChar char="•"/>
            </a:pPr>
            <a:r>
              <a:rPr lang="en-AU" sz="2200" dirty="0">
                <a:latin typeface="Helvetica Light"/>
                <a:cs typeface="Helvetica Light"/>
              </a:rPr>
              <a:t>Students did not just want ‘one-off’ conversations </a:t>
            </a:r>
            <a:r>
              <a:rPr lang="en-AU" sz="2200" dirty="0" smtClean="0">
                <a:latin typeface="Helvetica Light"/>
                <a:cs typeface="Helvetica Light"/>
              </a:rPr>
              <a:t>with teachers but </a:t>
            </a:r>
            <a:r>
              <a:rPr lang="en-AU" sz="2200" dirty="0">
                <a:latin typeface="Helvetica Light"/>
                <a:cs typeface="Helvetica Light"/>
              </a:rPr>
              <a:t>opportunities and time for </a:t>
            </a:r>
            <a:r>
              <a:rPr lang="en-AU" sz="2200" dirty="0" smtClean="0">
                <a:latin typeface="Helvetica Light"/>
                <a:cs typeface="Helvetica Light"/>
              </a:rPr>
              <a:t>conversation. </a:t>
            </a:r>
          </a:p>
          <a:p>
            <a:pPr marL="342900" indent="-342900" algn="just">
              <a:buFont typeface="Arial"/>
              <a:buChar char="•"/>
            </a:pPr>
            <a:endParaRPr lang="en-AU" sz="2200" dirty="0">
              <a:latin typeface="Helvetica Light"/>
              <a:cs typeface="Helvetica Light"/>
            </a:endParaRPr>
          </a:p>
          <a:p>
            <a:pPr marL="342900" indent="-342900" algn="just">
              <a:buFont typeface="Arial"/>
              <a:buChar char="•"/>
            </a:pPr>
            <a:r>
              <a:rPr lang="en-AU" sz="2200" dirty="0" smtClean="0">
                <a:latin typeface="Helvetica Light"/>
                <a:cs typeface="Helvetica Light"/>
              </a:rPr>
              <a:t>They wanted </a:t>
            </a:r>
            <a:r>
              <a:rPr lang="en-AU" sz="2200" dirty="0">
                <a:latin typeface="Helvetica Light"/>
                <a:cs typeface="Helvetica Light"/>
              </a:rPr>
              <a:t>conversation to be based in </a:t>
            </a:r>
            <a:r>
              <a:rPr lang="en-AU" sz="2200" dirty="0" smtClean="0">
                <a:latin typeface="Helvetica Light"/>
                <a:cs typeface="Helvetica Light"/>
              </a:rPr>
              <a:t>relationships:</a:t>
            </a:r>
            <a:endParaRPr lang="en-AU" sz="2200" dirty="0">
              <a:latin typeface="Helvetica Light"/>
              <a:cs typeface="Helvetica Light"/>
            </a:endParaRPr>
          </a:p>
          <a:p>
            <a:pPr marL="342900" indent="-342900" algn="just">
              <a:buFont typeface="Arial"/>
              <a:buChar char="•"/>
            </a:pPr>
            <a:endParaRPr lang="en-AU" sz="2200" dirty="0" smtClean="0">
              <a:latin typeface="Arial"/>
              <a:cs typeface="Arial"/>
            </a:endParaRPr>
          </a:p>
        </p:txBody>
      </p:sp>
      <p:sp>
        <p:nvSpPr>
          <p:cNvPr id="12" name="Rectangle 11"/>
          <p:cNvSpPr/>
          <p:nvPr/>
        </p:nvSpPr>
        <p:spPr>
          <a:xfrm>
            <a:off x="899592" y="3687901"/>
            <a:ext cx="7632848" cy="3477875"/>
          </a:xfrm>
          <a:prstGeom prst="rect">
            <a:avLst/>
          </a:prstGeom>
        </p:spPr>
        <p:txBody>
          <a:bodyPr wrap="square">
            <a:spAutoFit/>
          </a:bodyPr>
          <a:lstStyle/>
          <a:p>
            <a:pPr algn="just"/>
            <a:r>
              <a:rPr lang="en-AU" sz="2000" dirty="0" smtClean="0">
                <a:latin typeface="Helvetica Light"/>
                <a:cs typeface="Helvetica Light"/>
              </a:rPr>
              <a:t>“</a:t>
            </a:r>
            <a:r>
              <a:rPr lang="en-AU" sz="2000" i="1" dirty="0">
                <a:latin typeface="Helvetica Light"/>
                <a:cs typeface="Helvetica Light"/>
              </a:rPr>
              <a:t>They’re there so </a:t>
            </a:r>
            <a:r>
              <a:rPr lang="en-AU" sz="2000" i="1" dirty="0" smtClean="0">
                <a:latin typeface="Helvetica Light"/>
                <a:cs typeface="Helvetica Light"/>
              </a:rPr>
              <a:t>you can </a:t>
            </a:r>
            <a:r>
              <a:rPr lang="en-AU" sz="2000" i="1" dirty="0">
                <a:latin typeface="Helvetica Light"/>
                <a:cs typeface="Helvetica Light"/>
              </a:rPr>
              <a:t>trust </a:t>
            </a:r>
            <a:r>
              <a:rPr lang="en-AU" sz="2000" i="1" dirty="0" smtClean="0">
                <a:latin typeface="Helvetica Light"/>
                <a:cs typeface="Helvetica Light"/>
              </a:rPr>
              <a:t>them and </a:t>
            </a:r>
            <a:r>
              <a:rPr lang="en-AU" sz="2000" i="1" dirty="0">
                <a:latin typeface="Helvetica Light"/>
                <a:cs typeface="Helvetica Light"/>
              </a:rPr>
              <a:t>talk to </a:t>
            </a:r>
            <a:r>
              <a:rPr lang="en-AU" sz="2000" i="1" dirty="0" smtClean="0">
                <a:latin typeface="Helvetica Light"/>
                <a:cs typeface="Helvetica Light"/>
              </a:rPr>
              <a:t>them about things”</a:t>
            </a:r>
          </a:p>
          <a:p>
            <a:pPr algn="just"/>
            <a:endParaRPr lang="en-AU" sz="2000" i="1" dirty="0" smtClean="0">
              <a:latin typeface="Helvetica Light"/>
              <a:cs typeface="Helvetica Light"/>
            </a:endParaRPr>
          </a:p>
          <a:p>
            <a:pPr algn="just"/>
            <a:r>
              <a:rPr lang="en-GB" sz="2000" i="1" dirty="0">
                <a:latin typeface="Helvetica Light"/>
                <a:cs typeface="Helvetica Light"/>
              </a:rPr>
              <a:t>“</a:t>
            </a:r>
            <a:r>
              <a:rPr lang="en-AU" sz="2000" i="1" dirty="0">
                <a:latin typeface="Helvetica Light"/>
                <a:cs typeface="Helvetica Light"/>
              </a:rPr>
              <a:t>I go to her </a:t>
            </a:r>
            <a:r>
              <a:rPr lang="en-AU" sz="2000" i="1" dirty="0" smtClean="0">
                <a:latin typeface="Helvetica Light"/>
                <a:cs typeface="Helvetica Light"/>
              </a:rPr>
              <a:t>because I </a:t>
            </a:r>
            <a:r>
              <a:rPr lang="en-AU" sz="2000" i="1" dirty="0">
                <a:latin typeface="Helvetica Light"/>
                <a:cs typeface="Helvetica Light"/>
              </a:rPr>
              <a:t>know she won’t go and tell other teachers</a:t>
            </a:r>
            <a:r>
              <a:rPr lang="en-AU" sz="2000" i="1" dirty="0" smtClean="0">
                <a:latin typeface="Helvetica Light"/>
                <a:cs typeface="Helvetica Light"/>
              </a:rPr>
              <a:t>”</a:t>
            </a:r>
          </a:p>
          <a:p>
            <a:pPr algn="just"/>
            <a:endParaRPr lang="en-AU" sz="2000" i="1" dirty="0">
              <a:latin typeface="Helvetica Light"/>
              <a:cs typeface="Helvetica Light"/>
            </a:endParaRPr>
          </a:p>
          <a:p>
            <a:pPr algn="just"/>
            <a:r>
              <a:rPr lang="en-AU" sz="2000" i="1" dirty="0" smtClean="0">
                <a:latin typeface="Helvetica Light"/>
                <a:cs typeface="Helvetica Light"/>
              </a:rPr>
              <a:t> </a:t>
            </a:r>
            <a:r>
              <a:rPr lang="en-US" sz="2000" i="1" dirty="0">
                <a:latin typeface="Helvetica Light"/>
                <a:cs typeface="Helvetica Light"/>
              </a:rPr>
              <a:t>“They connect with you”</a:t>
            </a:r>
            <a:r>
              <a:rPr lang="en-GB" sz="2000" i="1" dirty="0">
                <a:latin typeface="Helvetica Light"/>
                <a:cs typeface="Helvetica Light"/>
              </a:rPr>
              <a:t> </a:t>
            </a:r>
            <a:endParaRPr lang="en-GB" sz="2000" i="1" dirty="0" smtClean="0">
              <a:latin typeface="Helvetica Light"/>
              <a:cs typeface="Helvetica Light"/>
            </a:endParaRPr>
          </a:p>
          <a:p>
            <a:pPr algn="just"/>
            <a:endParaRPr lang="en-GB" sz="2000" i="1" dirty="0">
              <a:latin typeface="Helvetica Light"/>
              <a:cs typeface="Helvetica Light"/>
            </a:endParaRPr>
          </a:p>
          <a:p>
            <a:pPr algn="just"/>
            <a:r>
              <a:rPr lang="en-US" sz="2000" i="1" dirty="0">
                <a:latin typeface="Helvetica Light"/>
                <a:cs typeface="Helvetica Light"/>
              </a:rPr>
              <a:t>“You can just have a normal conversation </a:t>
            </a:r>
            <a:endParaRPr lang="en-US" sz="2000" i="1" dirty="0" smtClean="0">
              <a:latin typeface="Helvetica Light"/>
              <a:cs typeface="Helvetica Light"/>
            </a:endParaRPr>
          </a:p>
          <a:p>
            <a:pPr algn="just"/>
            <a:r>
              <a:rPr lang="en-US" sz="2000" i="1" dirty="0">
                <a:latin typeface="Helvetica Light"/>
                <a:cs typeface="Helvetica Light"/>
              </a:rPr>
              <a:t>w</a:t>
            </a:r>
            <a:r>
              <a:rPr lang="en-US" sz="2000" i="1" dirty="0" smtClean="0">
                <a:latin typeface="Helvetica Light"/>
                <a:cs typeface="Helvetica Light"/>
              </a:rPr>
              <a:t>ith them</a:t>
            </a:r>
            <a:r>
              <a:rPr lang="en-US" sz="2000" i="1" dirty="0">
                <a:latin typeface="Helvetica Light"/>
                <a:cs typeface="Helvetica Light"/>
              </a:rPr>
              <a:t>, which I think is important</a:t>
            </a:r>
            <a:r>
              <a:rPr lang="en-US" sz="2000" i="1" dirty="0" smtClean="0">
                <a:latin typeface="Helvetica Light"/>
                <a:cs typeface="Helvetica Light"/>
              </a:rPr>
              <a:t>.”</a:t>
            </a:r>
            <a:endParaRPr lang="en-GB" sz="2000" i="1" dirty="0">
              <a:latin typeface="Helvetica Light"/>
              <a:cs typeface="Helvetica Light"/>
            </a:endParaRPr>
          </a:p>
          <a:p>
            <a:endParaRPr lang="en-AU" sz="2000" i="1" dirty="0">
              <a:latin typeface="Open Sans Light"/>
              <a:cs typeface="Open Sans Light"/>
            </a:endParaRPr>
          </a:p>
          <a:p>
            <a:endParaRPr lang="en-GB" sz="2000" dirty="0">
              <a:latin typeface="Open Sans Light"/>
              <a:cs typeface="Open Sans Light"/>
            </a:endParaRPr>
          </a:p>
        </p:txBody>
      </p:sp>
      <p:pic>
        <p:nvPicPr>
          <p:cNvPr id="6" name="Picture 5"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5157192"/>
            <a:ext cx="2954784" cy="1416843"/>
          </a:xfrm>
          <a:prstGeom prst="rect">
            <a:avLst/>
          </a:prstGeom>
        </p:spPr>
      </p:pic>
    </p:spTree>
    <p:extLst>
      <p:ext uri="{BB962C8B-B14F-4D97-AF65-F5344CB8AC3E}">
        <p14:creationId xmlns:p14="http://schemas.microsoft.com/office/powerpoint/2010/main" val="1987485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556792"/>
            <a:ext cx="8208912" cy="1477328"/>
          </a:xfrm>
          <a:prstGeom prst="rect">
            <a:avLst/>
          </a:prstGeom>
        </p:spPr>
        <p:txBody>
          <a:bodyPr wrap="square">
            <a:spAutoFit/>
          </a:bodyPr>
          <a:lstStyle/>
          <a:p>
            <a:pPr algn="just"/>
            <a:r>
              <a:rPr lang="en-AU" i="1" dirty="0">
                <a:latin typeface="Helvetica Light"/>
                <a:cs typeface="Helvetica Light"/>
              </a:rPr>
              <a:t>“Do you know what I really think the biggest thing is? </a:t>
            </a:r>
            <a:r>
              <a:rPr lang="en-AU" i="1" dirty="0" smtClean="0">
                <a:latin typeface="Helvetica Light"/>
                <a:cs typeface="Helvetica Light"/>
              </a:rPr>
              <a:t>I </a:t>
            </a:r>
            <a:r>
              <a:rPr lang="en-AU" i="1" dirty="0">
                <a:latin typeface="Helvetica Light"/>
                <a:cs typeface="Helvetica Light"/>
              </a:rPr>
              <a:t>think it’s people stopping, taking a moment and listening ... I think that’s a big thing to start off with; actually listening and I don’t mean as in “hearing” – really listening to what they’ve said and being able to </a:t>
            </a:r>
            <a:r>
              <a:rPr lang="en-AU" i="1" dirty="0" smtClean="0">
                <a:latin typeface="Helvetica Light"/>
                <a:cs typeface="Helvetica Light"/>
              </a:rPr>
              <a:t>comment.</a:t>
            </a:r>
            <a:r>
              <a:rPr lang="en-AU" i="1" dirty="0">
                <a:latin typeface="Helvetica Light"/>
                <a:cs typeface="Helvetica Light"/>
              </a:rPr>
              <a:t>”</a:t>
            </a:r>
          </a:p>
          <a:p>
            <a:endParaRPr lang="en-AU" dirty="0"/>
          </a:p>
        </p:txBody>
      </p:sp>
      <p:sp>
        <p:nvSpPr>
          <p:cNvPr id="5" name="TextBox 4"/>
          <p:cNvSpPr txBox="1"/>
          <p:nvPr/>
        </p:nvSpPr>
        <p:spPr>
          <a:xfrm>
            <a:off x="467544" y="3140968"/>
            <a:ext cx="3816424" cy="3139321"/>
          </a:xfrm>
          <a:prstGeom prst="rect">
            <a:avLst/>
          </a:prstGeom>
          <a:noFill/>
        </p:spPr>
        <p:txBody>
          <a:bodyPr wrap="square" rtlCol="0">
            <a:spAutoFit/>
          </a:bodyPr>
          <a:lstStyle/>
          <a:p>
            <a:pPr algn="just"/>
            <a:r>
              <a:rPr lang="en-AU" i="1" dirty="0">
                <a:latin typeface="Helvetica Light"/>
                <a:cs typeface="Helvetica Light"/>
              </a:rPr>
              <a:t>“I certainly feel that with my workload that one of my frustrations is that there are so many pressures and so little time to do what needs to be done that it makes it difficult to build the sort of relationships that are positive with students. We do the best we can and sometimes that can be very frustrating as a teacher – that you want to do more but you can’t.”</a:t>
            </a:r>
          </a:p>
        </p:txBody>
      </p:sp>
      <p:sp>
        <p:nvSpPr>
          <p:cNvPr id="6" name="TextBox 5"/>
          <p:cNvSpPr txBox="1"/>
          <p:nvPr/>
        </p:nvSpPr>
        <p:spPr>
          <a:xfrm>
            <a:off x="539552" y="260648"/>
            <a:ext cx="8064896" cy="954107"/>
          </a:xfrm>
          <a:prstGeom prst="rect">
            <a:avLst/>
          </a:prstGeom>
          <a:noFill/>
        </p:spPr>
        <p:txBody>
          <a:bodyPr wrap="square" rtlCol="0">
            <a:spAutoFit/>
          </a:bodyPr>
          <a:lstStyle/>
          <a:p>
            <a:pPr algn="ctr"/>
            <a:r>
              <a:rPr lang="en-US" sz="2800" dirty="0" smtClean="0">
                <a:latin typeface="Helvetica"/>
                <a:cs typeface="Helvetica"/>
              </a:rPr>
              <a:t>In the staff interviews, relationships and conversation also emerged strongly:</a:t>
            </a:r>
            <a:endParaRPr lang="en-US" sz="2800" dirty="0">
              <a:latin typeface="Helvetica"/>
              <a:cs typeface="Helvetica"/>
            </a:endParaRPr>
          </a:p>
        </p:txBody>
      </p:sp>
      <p:pic>
        <p:nvPicPr>
          <p:cNvPr id="8" name="Picture 7" descr="green 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9280"/>
            <a:ext cx="9144000" cy="1125984"/>
          </a:xfrm>
          <a:prstGeom prst="rect">
            <a:avLst/>
          </a:prstGeom>
        </p:spPr>
      </p:pic>
      <p:pic>
        <p:nvPicPr>
          <p:cNvPr id="7" name="Picture 6" descr="tal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40968"/>
            <a:ext cx="4072176" cy="2952328"/>
          </a:xfrm>
          <a:prstGeom prst="rect">
            <a:avLst/>
          </a:prstGeom>
        </p:spPr>
      </p:pic>
    </p:spTree>
    <p:extLst>
      <p:ext uri="{BB962C8B-B14F-4D97-AF65-F5344CB8AC3E}">
        <p14:creationId xmlns:p14="http://schemas.microsoft.com/office/powerpoint/2010/main" val="446792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188640"/>
            <a:ext cx="8229600" cy="1143000"/>
          </a:xfrm>
          <a:noFill/>
        </p:spPr>
        <p:txBody>
          <a:bodyPr>
            <a:normAutofit fontScale="90000"/>
          </a:bodyPr>
          <a:lstStyle/>
          <a:p>
            <a:r>
              <a:rPr lang="en-AU" sz="4000" dirty="0" smtClean="0">
                <a:solidFill>
                  <a:srgbClr val="000000"/>
                </a:solidFill>
                <a:latin typeface="Helvetica"/>
                <a:cs typeface="Helvetica"/>
              </a:rPr>
              <a:t>Phase 3: The Importance of Relationships for Wellbeing</a:t>
            </a:r>
            <a:endParaRPr lang="en-AU" sz="4000" dirty="0">
              <a:solidFill>
                <a:srgbClr val="000000"/>
              </a:solidFill>
              <a:latin typeface="Helvetica"/>
              <a:cs typeface="Helvetica"/>
            </a:endParaRPr>
          </a:p>
        </p:txBody>
      </p:sp>
      <p:pic>
        <p:nvPicPr>
          <p:cNvPr id="2" name="Picture 1" descr="leav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00808"/>
            <a:ext cx="7920880" cy="3972816"/>
          </a:xfrm>
          <a:prstGeom prst="rect">
            <a:avLst/>
          </a:prstGeom>
        </p:spPr>
      </p:pic>
      <p:sp>
        <p:nvSpPr>
          <p:cNvPr id="3" name="TextBox 2"/>
          <p:cNvSpPr txBox="1"/>
          <p:nvPr/>
        </p:nvSpPr>
        <p:spPr>
          <a:xfrm>
            <a:off x="1043608" y="5733256"/>
            <a:ext cx="7272808" cy="769441"/>
          </a:xfrm>
          <a:prstGeom prst="rect">
            <a:avLst/>
          </a:prstGeom>
          <a:noFill/>
        </p:spPr>
        <p:txBody>
          <a:bodyPr wrap="square" rtlCol="0">
            <a:spAutoFit/>
          </a:bodyPr>
          <a:lstStyle/>
          <a:p>
            <a:pPr algn="ctr"/>
            <a:r>
              <a:rPr lang="en-US" sz="2200" dirty="0" smtClean="0">
                <a:latin typeface="Helvetica Light"/>
                <a:cs typeface="Helvetica Light"/>
              </a:rPr>
              <a:t>Secondary students ranked the relationships most important to their wellbeing at school.  </a:t>
            </a:r>
            <a:endParaRPr lang="en-US" sz="2200" dirty="0">
              <a:latin typeface="Helvetica Light"/>
              <a:cs typeface="Helvetica Light"/>
            </a:endParaRPr>
          </a:p>
        </p:txBody>
      </p:sp>
    </p:spTree>
    <p:extLst>
      <p:ext uri="{BB962C8B-B14F-4D97-AF65-F5344CB8AC3E}">
        <p14:creationId xmlns:p14="http://schemas.microsoft.com/office/powerpoint/2010/main" val="577378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Autofit/>
          </a:bodyPr>
          <a:lstStyle/>
          <a:p>
            <a:r>
              <a:rPr lang="en-US" sz="3600" dirty="0" smtClean="0">
                <a:latin typeface="Helvetica"/>
                <a:cs typeface="Helvetica"/>
              </a:rPr>
              <a:t>Phase 3: The Importance of Relationships for Wellbeing</a:t>
            </a:r>
            <a:endParaRPr lang="en-US" sz="3600" dirty="0">
              <a:latin typeface="Helvetica"/>
              <a:cs typeface="Helvetica"/>
            </a:endParaRPr>
          </a:p>
        </p:txBody>
      </p:sp>
      <p:graphicFrame>
        <p:nvGraphicFramePr>
          <p:cNvPr id="3" name="Diagram 2"/>
          <p:cNvGraphicFramePr/>
          <p:nvPr>
            <p:extLst>
              <p:ext uri="{D42A27DB-BD31-4B8C-83A1-F6EECF244321}">
                <p14:modId xmlns:p14="http://schemas.microsoft.com/office/powerpoint/2010/main" val="3082969361"/>
              </p:ext>
            </p:extLst>
          </p:nvPr>
        </p:nvGraphicFramePr>
        <p:xfrm>
          <a:off x="559091" y="1333522"/>
          <a:ext cx="799288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47664" y="5733256"/>
            <a:ext cx="6192688" cy="769441"/>
          </a:xfrm>
          <a:prstGeom prst="rect">
            <a:avLst/>
          </a:prstGeom>
          <a:noFill/>
        </p:spPr>
        <p:txBody>
          <a:bodyPr wrap="square" rtlCol="0">
            <a:spAutoFit/>
          </a:bodyPr>
          <a:lstStyle/>
          <a:p>
            <a:pPr algn="ctr"/>
            <a:r>
              <a:rPr lang="en-US" sz="2200" dirty="0" smtClean="0">
                <a:latin typeface="Helvetica Light"/>
                <a:cs typeface="Helvetica Light"/>
              </a:rPr>
              <a:t>Staff also ranked the relationships they believed to be most important to student wellbeing.</a:t>
            </a:r>
            <a:endParaRPr lang="en-US" sz="2200" dirty="0">
              <a:latin typeface="Helvetica Light"/>
              <a:cs typeface="Helvetica Light"/>
            </a:endParaRPr>
          </a:p>
        </p:txBody>
      </p:sp>
    </p:spTree>
    <p:extLst>
      <p:ext uri="{BB962C8B-B14F-4D97-AF65-F5344CB8AC3E}">
        <p14:creationId xmlns:p14="http://schemas.microsoft.com/office/powerpoint/2010/main" val="4045074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854784" cy="1143000"/>
          </a:xfrm>
        </p:spPr>
        <p:txBody>
          <a:bodyPr>
            <a:noAutofit/>
          </a:bodyPr>
          <a:lstStyle/>
          <a:p>
            <a:r>
              <a:rPr lang="en-US" sz="3600" dirty="0" smtClean="0">
                <a:latin typeface="Helvetica"/>
                <a:cs typeface="Helvetica"/>
              </a:rPr>
              <a:t>Interesting Points of Difference</a:t>
            </a:r>
            <a:endParaRPr lang="en-US" sz="3600" dirty="0">
              <a:latin typeface="Helvetica"/>
              <a:cs typeface="Helvetica"/>
            </a:endParaRPr>
          </a:p>
        </p:txBody>
      </p:sp>
      <p:pic>
        <p:nvPicPr>
          <p:cNvPr id="3" name="Picture 2" descr="coloured leav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72816"/>
            <a:ext cx="4968552" cy="2520280"/>
          </a:xfrm>
          <a:prstGeom prst="rect">
            <a:avLst/>
          </a:prstGeom>
        </p:spPr>
      </p:pic>
      <p:sp>
        <p:nvSpPr>
          <p:cNvPr id="5" name="TextBox 4"/>
          <p:cNvSpPr txBox="1"/>
          <p:nvPr/>
        </p:nvSpPr>
        <p:spPr>
          <a:xfrm>
            <a:off x="5148064" y="1700808"/>
            <a:ext cx="3528392" cy="3016211"/>
          </a:xfrm>
          <a:prstGeom prst="rect">
            <a:avLst/>
          </a:prstGeom>
          <a:noFill/>
        </p:spPr>
        <p:txBody>
          <a:bodyPr wrap="square" rtlCol="0">
            <a:spAutoFit/>
          </a:bodyPr>
          <a:lstStyle/>
          <a:p>
            <a:pPr marL="285750" indent="-285750" algn="just">
              <a:buFont typeface="Arial"/>
              <a:buChar char="•"/>
            </a:pPr>
            <a:r>
              <a:rPr lang="en-US" sz="1900" dirty="0">
                <a:latin typeface="Helvetica Light"/>
                <a:cs typeface="Helvetica Light"/>
              </a:rPr>
              <a:t>Staff rated relationships between teachers and students above students’ relationships with their </a:t>
            </a:r>
            <a:r>
              <a:rPr lang="en-US" sz="1900" dirty="0" smtClean="0">
                <a:latin typeface="Helvetica Light"/>
                <a:cs typeface="Helvetica Light"/>
              </a:rPr>
              <a:t>parents and friends</a:t>
            </a:r>
            <a:endParaRPr lang="en-US" sz="1900" dirty="0">
              <a:latin typeface="Helvetica Light"/>
              <a:cs typeface="Helvetica Light"/>
            </a:endParaRPr>
          </a:p>
          <a:p>
            <a:pPr marL="285750" indent="-285750" algn="just">
              <a:buFont typeface="Arial"/>
              <a:buChar char="•"/>
            </a:pPr>
            <a:endParaRPr lang="en-US" sz="1900" dirty="0">
              <a:latin typeface="Helvetica Light"/>
              <a:cs typeface="Helvetica Light"/>
            </a:endParaRPr>
          </a:p>
          <a:p>
            <a:pPr marL="285750" indent="-285750" algn="just">
              <a:buFont typeface="Arial"/>
              <a:buChar char="•"/>
            </a:pPr>
            <a:r>
              <a:rPr lang="en-US" sz="1900" dirty="0" smtClean="0">
                <a:latin typeface="Helvetica Light"/>
                <a:cs typeface="Helvetica Light"/>
              </a:rPr>
              <a:t>Students rated relationships with other peers (not close friends) over any relationships with staff</a:t>
            </a:r>
            <a:endParaRPr lang="en-US" sz="1900" dirty="0">
              <a:latin typeface="Helvetica Light"/>
              <a:cs typeface="Helvetica Light"/>
            </a:endParaRPr>
          </a:p>
        </p:txBody>
      </p:sp>
      <p:sp>
        <p:nvSpPr>
          <p:cNvPr id="8" name="TextBox 7"/>
          <p:cNvSpPr txBox="1"/>
          <p:nvPr/>
        </p:nvSpPr>
        <p:spPr>
          <a:xfrm>
            <a:off x="395536" y="5013176"/>
            <a:ext cx="8280920" cy="1200329"/>
          </a:xfrm>
          <a:prstGeom prst="rect">
            <a:avLst/>
          </a:prstGeom>
          <a:noFill/>
        </p:spPr>
        <p:txBody>
          <a:bodyPr wrap="square" rtlCol="0">
            <a:spAutoFit/>
          </a:bodyPr>
          <a:lstStyle/>
          <a:p>
            <a:pPr marL="285750" indent="-285750" algn="just">
              <a:buFont typeface="Arial"/>
              <a:buChar char="•"/>
            </a:pPr>
            <a:r>
              <a:rPr lang="en-US" dirty="0">
                <a:latin typeface="Helvetica Light"/>
                <a:cs typeface="Helvetica Light"/>
              </a:rPr>
              <a:t>Staff rated the importance of relationships between adults (teachers and other teachers, parents and teachers, teachers and principals) as more important than students own relationships with their peers, the principals, and non-teaching staff</a:t>
            </a:r>
            <a:endParaRPr lang="en-US" dirty="0" smtClean="0">
              <a:latin typeface="Helvetica Light"/>
              <a:cs typeface="Helvetica Light"/>
            </a:endParaRPr>
          </a:p>
        </p:txBody>
      </p:sp>
      <p:sp>
        <p:nvSpPr>
          <p:cNvPr id="4" name="TextBox 3"/>
          <p:cNvSpPr txBox="1"/>
          <p:nvPr/>
        </p:nvSpPr>
        <p:spPr>
          <a:xfrm>
            <a:off x="1187624" y="4293096"/>
            <a:ext cx="3456384" cy="369332"/>
          </a:xfrm>
          <a:prstGeom prst="rect">
            <a:avLst/>
          </a:prstGeom>
          <a:noFill/>
        </p:spPr>
        <p:txBody>
          <a:bodyPr wrap="square" rtlCol="0">
            <a:spAutoFit/>
          </a:bodyPr>
          <a:lstStyle/>
          <a:p>
            <a:r>
              <a:rPr lang="en-US" smtClean="0">
                <a:latin typeface="Helvetica Light"/>
                <a:cs typeface="Helvetica Light"/>
              </a:rPr>
              <a:t>Students</a:t>
            </a:r>
            <a:r>
              <a:rPr lang="en-US" dirty="0" smtClean="0">
                <a:latin typeface="Helvetica Light"/>
                <a:cs typeface="Helvetica Light"/>
              </a:rPr>
              <a:t>’ </a:t>
            </a:r>
            <a:r>
              <a:rPr lang="en-US" dirty="0">
                <a:latin typeface="Helvetica Light"/>
                <a:cs typeface="Helvetica Light"/>
              </a:rPr>
              <a:t>r</a:t>
            </a:r>
            <a:r>
              <a:rPr lang="en-US" dirty="0" smtClean="0">
                <a:latin typeface="Helvetica Light"/>
                <a:cs typeface="Helvetica Light"/>
              </a:rPr>
              <a:t>elationship rankings</a:t>
            </a:r>
            <a:endParaRPr lang="en-US" dirty="0">
              <a:latin typeface="Helvetica Light"/>
              <a:cs typeface="Helvetica Light"/>
            </a:endParaRPr>
          </a:p>
        </p:txBody>
      </p:sp>
    </p:spTree>
    <p:extLst>
      <p:ext uri="{BB962C8B-B14F-4D97-AF65-F5344CB8AC3E}">
        <p14:creationId xmlns:p14="http://schemas.microsoft.com/office/powerpoint/2010/main" val="3891521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88640"/>
            <a:ext cx="8208912" cy="6247865"/>
          </a:xfrm>
          <a:prstGeom prst="rect">
            <a:avLst/>
          </a:prstGeom>
        </p:spPr>
        <p:txBody>
          <a:bodyPr wrap="square">
            <a:spAutoFit/>
          </a:bodyPr>
          <a:lstStyle/>
          <a:p>
            <a:pPr algn="just"/>
            <a:r>
              <a:rPr lang="en-US" sz="2100" dirty="0" smtClean="0">
                <a:latin typeface="Helvetica Light"/>
                <a:cs typeface="Helvetica Light"/>
              </a:rPr>
              <a:t>Individuals placed </a:t>
            </a:r>
            <a:r>
              <a:rPr lang="en-US" sz="2100" dirty="0">
                <a:solidFill>
                  <a:srgbClr val="1FBB6F"/>
                </a:solidFill>
                <a:latin typeface="Helvetica Light"/>
                <a:cs typeface="Helvetica Light"/>
              </a:rPr>
              <a:t>different </a:t>
            </a:r>
            <a:r>
              <a:rPr lang="en-US" sz="2100" dirty="0" smtClean="0">
                <a:solidFill>
                  <a:srgbClr val="1FBB6F"/>
                </a:solidFill>
                <a:latin typeface="Helvetica Light"/>
                <a:cs typeface="Helvetica Light"/>
              </a:rPr>
              <a:t>emphases </a:t>
            </a:r>
            <a:r>
              <a:rPr lang="en-US" sz="2100" dirty="0">
                <a:latin typeface="Helvetica Light"/>
                <a:cs typeface="Helvetica Light"/>
              </a:rPr>
              <a:t>on the importance of relationships. This was dependent upon their </a:t>
            </a:r>
            <a:r>
              <a:rPr lang="en-US" sz="2100" dirty="0">
                <a:solidFill>
                  <a:srgbClr val="1FBB6F"/>
                </a:solidFill>
                <a:latin typeface="Helvetica Light"/>
                <a:cs typeface="Helvetica Light"/>
              </a:rPr>
              <a:t>beliefs about wellbeing.</a:t>
            </a:r>
          </a:p>
          <a:p>
            <a:endParaRPr lang="en-US" sz="2100" dirty="0" smtClean="0">
              <a:latin typeface="Helvetica Light"/>
              <a:cs typeface="Helvetica Light"/>
            </a:endParaRPr>
          </a:p>
          <a:p>
            <a:pPr algn="just"/>
            <a:r>
              <a:rPr lang="en-US" sz="2100" u="sng" dirty="0" smtClean="0">
                <a:latin typeface="Helvetica Light"/>
                <a:cs typeface="Helvetica Light"/>
              </a:rPr>
              <a:t>Staff</a:t>
            </a:r>
            <a:endParaRPr lang="en-US" sz="2100" u="sng" dirty="0">
              <a:latin typeface="Helvetica Light"/>
              <a:cs typeface="Helvetica Light"/>
            </a:endParaRPr>
          </a:p>
          <a:p>
            <a:pPr marL="342900" indent="-342900" algn="just">
              <a:buFont typeface="Arial"/>
              <a:buChar char="•"/>
            </a:pPr>
            <a:r>
              <a:rPr lang="en-US" sz="2100" dirty="0">
                <a:latin typeface="Helvetica Light"/>
                <a:cs typeface="Helvetica Light"/>
              </a:rPr>
              <a:t>Wellbeing = academic success or physical and mental health </a:t>
            </a:r>
            <a:r>
              <a:rPr lang="en-US" sz="2100" dirty="0">
                <a:latin typeface="Helvetica Light"/>
                <a:cs typeface="Helvetica Light"/>
                <a:sym typeface="Wingdings" panose="05000000000000000000" pitchFamily="2" charset="2"/>
              </a:rPr>
              <a:t></a:t>
            </a:r>
            <a:r>
              <a:rPr lang="en-US" sz="2100" dirty="0">
                <a:latin typeface="Helvetica Light"/>
                <a:cs typeface="Helvetica Light"/>
              </a:rPr>
              <a:t> less importance on relationships.</a:t>
            </a:r>
          </a:p>
          <a:p>
            <a:pPr algn="just"/>
            <a:endParaRPr lang="en-US" sz="2100" dirty="0">
              <a:latin typeface="Helvetica Light"/>
              <a:cs typeface="Helvetica Light"/>
            </a:endParaRPr>
          </a:p>
          <a:p>
            <a:pPr marL="342900" indent="-342900" algn="just">
              <a:buFont typeface="Arial"/>
              <a:buChar char="•"/>
            </a:pPr>
            <a:r>
              <a:rPr lang="en-US" sz="2100" dirty="0">
                <a:latin typeface="Helvetica Light"/>
                <a:cs typeface="Helvetica Light"/>
              </a:rPr>
              <a:t>Wellbeing = emotions, spirituality, connection with people </a:t>
            </a:r>
            <a:r>
              <a:rPr lang="en-US" sz="2100" dirty="0" smtClean="0">
                <a:latin typeface="Helvetica Light"/>
                <a:cs typeface="Helvetica Light"/>
              </a:rPr>
              <a:t>/ place </a:t>
            </a:r>
            <a:r>
              <a:rPr lang="en-US" sz="2100" dirty="0">
                <a:latin typeface="Helvetica Light"/>
                <a:cs typeface="Helvetica Light"/>
                <a:sym typeface="Wingdings" panose="05000000000000000000" pitchFamily="2" charset="2"/>
              </a:rPr>
              <a:t></a:t>
            </a:r>
            <a:r>
              <a:rPr lang="en-US" sz="2100" dirty="0">
                <a:latin typeface="Helvetica Light"/>
                <a:cs typeface="Helvetica Light"/>
              </a:rPr>
              <a:t> more importance on relationships</a:t>
            </a:r>
            <a:r>
              <a:rPr lang="en-US" sz="2100" dirty="0" smtClean="0">
                <a:latin typeface="Helvetica Light"/>
                <a:cs typeface="Helvetica Light"/>
              </a:rPr>
              <a:t>.</a:t>
            </a:r>
          </a:p>
          <a:p>
            <a:pPr marL="342900" indent="-342900" algn="just">
              <a:buFont typeface="Arial"/>
              <a:buChar char="•"/>
            </a:pPr>
            <a:endParaRPr lang="en-US" sz="2100" dirty="0">
              <a:latin typeface="Helvetica Light"/>
              <a:cs typeface="Helvetica Light"/>
            </a:endParaRPr>
          </a:p>
          <a:p>
            <a:pPr algn="just"/>
            <a:r>
              <a:rPr lang="en-US" sz="2100" u="sng" dirty="0" smtClean="0">
                <a:latin typeface="Helvetica Light"/>
                <a:cs typeface="Helvetica Light"/>
              </a:rPr>
              <a:t>Students</a:t>
            </a:r>
          </a:p>
          <a:p>
            <a:pPr marL="342900" indent="-342900" algn="just">
              <a:buFont typeface="Arial"/>
              <a:buChar char="•"/>
            </a:pPr>
            <a:r>
              <a:rPr lang="en-AU" sz="2100" dirty="0">
                <a:latin typeface="Helvetica Light"/>
                <a:cs typeface="Helvetica Light"/>
              </a:rPr>
              <a:t>Wellbeing = ‘having privacy’ </a:t>
            </a:r>
            <a:r>
              <a:rPr lang="en-US" sz="2100" dirty="0">
                <a:latin typeface="Helvetica Light"/>
                <a:cs typeface="Helvetica Light"/>
                <a:sym typeface="Wingdings" panose="05000000000000000000" pitchFamily="2" charset="2"/>
              </a:rPr>
              <a:t> less importance on relationships between </a:t>
            </a:r>
            <a:r>
              <a:rPr lang="en-AU" sz="2100" dirty="0">
                <a:latin typeface="Helvetica Light"/>
                <a:cs typeface="Helvetica Light"/>
              </a:rPr>
              <a:t>students and home group/pastoral care </a:t>
            </a:r>
            <a:r>
              <a:rPr lang="en-AU" sz="2100" dirty="0" smtClean="0">
                <a:latin typeface="Helvetica Light"/>
                <a:cs typeface="Helvetica Light"/>
              </a:rPr>
              <a:t>teacher </a:t>
            </a:r>
            <a:endParaRPr lang="en-AU" sz="2100" dirty="0">
              <a:latin typeface="Helvetica Light"/>
              <a:cs typeface="Helvetica Light"/>
            </a:endParaRPr>
          </a:p>
          <a:p>
            <a:pPr marL="342900" indent="-342900" algn="just">
              <a:buFont typeface="Arial"/>
              <a:buChar char="•"/>
            </a:pPr>
            <a:endParaRPr lang="en-AU" sz="2100" dirty="0">
              <a:latin typeface="Helvetica Light"/>
              <a:cs typeface="Helvetica Light"/>
            </a:endParaRPr>
          </a:p>
          <a:p>
            <a:pPr marL="342900" indent="-342900" algn="just">
              <a:buFont typeface="Arial"/>
              <a:buChar char="•"/>
            </a:pPr>
            <a:r>
              <a:rPr lang="en-AU" sz="2100" dirty="0">
                <a:latin typeface="Helvetica Light"/>
                <a:cs typeface="Helvetica Light"/>
              </a:rPr>
              <a:t>Wellbeing = ‘being safe’, ‘being respected’, ‘helping others’, </a:t>
            </a:r>
            <a:r>
              <a:rPr lang="en-AU" sz="2100" dirty="0" smtClean="0">
                <a:latin typeface="Helvetica Light"/>
                <a:cs typeface="Helvetica Light"/>
              </a:rPr>
              <a:t>or </a:t>
            </a:r>
            <a:r>
              <a:rPr lang="en-AU" sz="2100" dirty="0">
                <a:latin typeface="Helvetica Light"/>
                <a:cs typeface="Helvetica Light"/>
              </a:rPr>
              <a:t>‘having a great environment’ </a:t>
            </a:r>
            <a:r>
              <a:rPr lang="en-US" sz="2100" dirty="0">
                <a:latin typeface="Helvetica Light"/>
                <a:cs typeface="Helvetica Light"/>
                <a:sym typeface="Wingdings" panose="05000000000000000000" pitchFamily="2" charset="2"/>
              </a:rPr>
              <a:t> more importance on this relationship</a:t>
            </a:r>
            <a:endParaRPr lang="en-AU" sz="2100" dirty="0">
              <a:latin typeface="Helvetica Light"/>
              <a:cs typeface="Helvetica Light"/>
            </a:endParaRPr>
          </a:p>
          <a:p>
            <a:endParaRPr lang="en-US" sz="2200" u="sng" dirty="0">
              <a:latin typeface="Open Sans Light"/>
              <a:cs typeface="Open Sans Light"/>
            </a:endParaRPr>
          </a:p>
        </p:txBody>
      </p:sp>
      <p:pic>
        <p:nvPicPr>
          <p:cNvPr id="4" name="Picture 3"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1288"/>
            <a:ext cx="9144000" cy="836712"/>
          </a:xfrm>
          <a:prstGeom prst="rect">
            <a:avLst/>
          </a:prstGeom>
        </p:spPr>
      </p:pic>
    </p:spTree>
    <p:extLst>
      <p:ext uri="{BB962C8B-B14F-4D97-AF65-F5344CB8AC3E}">
        <p14:creationId xmlns:p14="http://schemas.microsoft.com/office/powerpoint/2010/main" val="201474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84617742"/>
              </p:ext>
            </p:extLst>
          </p:nvPr>
        </p:nvGraphicFramePr>
        <p:xfrm>
          <a:off x="539552" y="1628800"/>
          <a:ext cx="799288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sz="4000" dirty="0" smtClean="0">
                <a:latin typeface="Helvetica"/>
                <a:cs typeface="Helvetica"/>
              </a:rPr>
              <a:t>Research Team and Partners</a:t>
            </a:r>
            <a:endParaRPr lang="en-US" sz="4000" dirty="0">
              <a:latin typeface="Helvetica"/>
              <a:cs typeface="Helvetica"/>
            </a:endParaRPr>
          </a:p>
        </p:txBody>
      </p:sp>
      <p:pic>
        <p:nvPicPr>
          <p:cNvPr id="7" name="Picture 6" descr="wellbeing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5949" y="5805264"/>
            <a:ext cx="1858052" cy="1052736"/>
          </a:xfrm>
          <a:prstGeom prst="rect">
            <a:avLst/>
          </a:prstGeom>
        </p:spPr>
      </p:pic>
    </p:spTree>
    <p:extLst>
      <p:ext uri="{BB962C8B-B14F-4D97-AF65-F5344CB8AC3E}">
        <p14:creationId xmlns:p14="http://schemas.microsoft.com/office/powerpoint/2010/main" val="4091780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10840"/>
            <a:ext cx="8229600" cy="1143000"/>
          </a:xfrm>
        </p:spPr>
        <p:txBody>
          <a:bodyPr>
            <a:normAutofit/>
          </a:bodyPr>
          <a:lstStyle/>
          <a:p>
            <a:r>
              <a:rPr lang="en-US" sz="4000" dirty="0" smtClean="0">
                <a:latin typeface="Helvetica"/>
                <a:cs typeface="Helvetica"/>
              </a:rPr>
              <a:t>Some Points for Reflection</a:t>
            </a:r>
            <a:endParaRPr lang="en-US" sz="4000" dirty="0">
              <a:latin typeface="Helvetica"/>
              <a:cs typeface="Helvetica"/>
            </a:endParaRPr>
          </a:p>
        </p:txBody>
      </p:sp>
      <p:pic>
        <p:nvPicPr>
          <p:cNvPr id="10" name="Picture 9" descr="green 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7312"/>
            <a:ext cx="9144000" cy="774066"/>
          </a:xfrm>
          <a:prstGeom prst="rect">
            <a:avLst/>
          </a:prstGeom>
        </p:spPr>
      </p:pic>
      <p:sp>
        <p:nvSpPr>
          <p:cNvPr id="5" name="Rectangle 4"/>
          <p:cNvSpPr/>
          <p:nvPr/>
        </p:nvSpPr>
        <p:spPr>
          <a:xfrm>
            <a:off x="611560" y="1087577"/>
            <a:ext cx="7920880" cy="5786199"/>
          </a:xfrm>
          <a:prstGeom prst="rect">
            <a:avLst/>
          </a:prstGeom>
        </p:spPr>
        <p:txBody>
          <a:bodyPr wrap="square">
            <a:spAutoFit/>
          </a:bodyPr>
          <a:lstStyle/>
          <a:p>
            <a:pPr marL="342900" indent="-342900" algn="just">
              <a:lnSpc>
                <a:spcPct val="120000"/>
              </a:lnSpc>
              <a:buFont typeface="Arial"/>
              <a:buChar char="•"/>
            </a:pPr>
            <a:r>
              <a:rPr lang="en-US" sz="2000" dirty="0" smtClean="0">
                <a:latin typeface="Helvetica Light"/>
                <a:cs typeface="Helvetica Light"/>
              </a:rPr>
              <a:t>Students placed the upmost importance on family relationships for their wellbeing at school, </a:t>
            </a:r>
            <a:r>
              <a:rPr lang="en-GB" sz="2000" dirty="0" smtClean="0">
                <a:latin typeface="Helvetica Light"/>
                <a:cs typeface="Helvetica Light"/>
              </a:rPr>
              <a:t>what are the implications of this for teachers and other school staff?</a:t>
            </a:r>
            <a:endParaRPr lang="en-US" sz="2000" dirty="0">
              <a:latin typeface="Helvetica Light"/>
              <a:cs typeface="Helvetica Light"/>
            </a:endParaRPr>
          </a:p>
          <a:p>
            <a:pPr marL="285750" indent="-285750" algn="just">
              <a:buFont typeface="Arial"/>
              <a:buChar char="•"/>
            </a:pPr>
            <a:endParaRPr lang="en-US" sz="2000" dirty="0" smtClean="0">
              <a:latin typeface="Helvetica Light"/>
              <a:cs typeface="Helvetica Light"/>
            </a:endParaRPr>
          </a:p>
          <a:p>
            <a:pPr marL="285750" indent="-285750" algn="just">
              <a:buFont typeface="Arial"/>
              <a:buChar char="•"/>
            </a:pPr>
            <a:r>
              <a:rPr lang="en-US" sz="2000" dirty="0" smtClean="0">
                <a:latin typeface="Helvetica Light"/>
                <a:cs typeface="Helvetica Light"/>
              </a:rPr>
              <a:t>Why </a:t>
            </a:r>
            <a:r>
              <a:rPr lang="en-US" sz="2000" dirty="0">
                <a:latin typeface="Helvetica Light"/>
                <a:cs typeface="Helvetica Light"/>
              </a:rPr>
              <a:t>do you think staff did not </a:t>
            </a:r>
            <a:r>
              <a:rPr lang="en-US" sz="2000" dirty="0" err="1">
                <a:latin typeface="Helvetica Light"/>
                <a:cs typeface="Helvetica Light"/>
              </a:rPr>
              <a:t>emphasise</a:t>
            </a:r>
            <a:r>
              <a:rPr lang="en-US" sz="2000" dirty="0">
                <a:latin typeface="Helvetica Light"/>
                <a:cs typeface="Helvetica Light"/>
              </a:rPr>
              <a:t> the importance of </a:t>
            </a:r>
            <a:r>
              <a:rPr lang="en-US" sz="2000" dirty="0" smtClean="0">
                <a:latin typeface="Helvetica Light"/>
                <a:cs typeface="Helvetica Light"/>
              </a:rPr>
              <a:t>peers </a:t>
            </a:r>
            <a:r>
              <a:rPr lang="en-US" sz="2000" dirty="0">
                <a:latin typeface="Helvetica Light"/>
                <a:cs typeface="Helvetica Light"/>
              </a:rPr>
              <a:t>for students’ wellbeing? </a:t>
            </a:r>
          </a:p>
          <a:p>
            <a:pPr marL="285750" indent="-285750" algn="just">
              <a:buFont typeface="Arial"/>
              <a:buChar char="•"/>
            </a:pPr>
            <a:endParaRPr lang="en-US" sz="2000" dirty="0">
              <a:latin typeface="Helvetica Light"/>
              <a:cs typeface="Helvetica Light"/>
            </a:endParaRPr>
          </a:p>
          <a:p>
            <a:pPr marL="285750" indent="-285750" algn="just">
              <a:buFont typeface="Arial"/>
              <a:buChar char="•"/>
            </a:pPr>
            <a:r>
              <a:rPr lang="en-US" sz="2000" dirty="0">
                <a:latin typeface="Helvetica Light"/>
                <a:cs typeface="Helvetica Light"/>
              </a:rPr>
              <a:t>What opportunities exist for students to build relationships with their wider </a:t>
            </a:r>
            <a:r>
              <a:rPr lang="en-US" sz="2000" dirty="0" smtClean="0">
                <a:latin typeface="Helvetica Light"/>
                <a:cs typeface="Helvetica Light"/>
              </a:rPr>
              <a:t>peer </a:t>
            </a:r>
            <a:r>
              <a:rPr lang="en-US" sz="2000" dirty="0">
                <a:latin typeface="Helvetica Light"/>
                <a:cs typeface="Helvetica Light"/>
              </a:rPr>
              <a:t>group </a:t>
            </a:r>
            <a:r>
              <a:rPr lang="en-US" sz="2000" dirty="0" smtClean="0">
                <a:latin typeface="Helvetica Light"/>
                <a:cs typeface="Helvetica Light"/>
              </a:rPr>
              <a:t>including other </a:t>
            </a:r>
            <a:r>
              <a:rPr lang="en-US" sz="2000" dirty="0">
                <a:latin typeface="Helvetica Light"/>
                <a:cs typeface="Helvetica Light"/>
              </a:rPr>
              <a:t>age cohorts</a:t>
            </a:r>
            <a:r>
              <a:rPr lang="en-US" sz="2000" dirty="0" smtClean="0">
                <a:latin typeface="Helvetica Light"/>
                <a:cs typeface="Helvetica Light"/>
              </a:rPr>
              <a:t>?</a:t>
            </a:r>
          </a:p>
          <a:p>
            <a:pPr marL="285750" indent="-285750" algn="just">
              <a:buFont typeface="Arial"/>
              <a:buChar char="•"/>
            </a:pPr>
            <a:endParaRPr lang="en-US" sz="2000" dirty="0">
              <a:latin typeface="Helvetica Light"/>
              <a:cs typeface="Helvetica Light"/>
            </a:endParaRPr>
          </a:p>
          <a:p>
            <a:pPr marL="285750" indent="-285750" algn="just">
              <a:buFont typeface="Arial"/>
              <a:buChar char="•"/>
            </a:pPr>
            <a:r>
              <a:rPr lang="en-US" sz="2000" dirty="0" smtClean="0">
                <a:latin typeface="Helvetica Light"/>
                <a:cs typeface="Helvetica Light"/>
              </a:rPr>
              <a:t>What opportunities are offered at your school for home group / pastoral care teachers and students to engage in conversation and develop trusting relationships?</a:t>
            </a:r>
          </a:p>
          <a:p>
            <a:pPr marL="285750" indent="-285750" algn="just">
              <a:buFont typeface="Arial"/>
              <a:buChar char="•"/>
            </a:pPr>
            <a:endParaRPr lang="en-US" sz="2000" dirty="0">
              <a:latin typeface="Helvetica Light"/>
              <a:cs typeface="Helvetica Light"/>
            </a:endParaRPr>
          </a:p>
          <a:p>
            <a:pPr marL="285750" indent="-285750" algn="just">
              <a:buFont typeface="Arial"/>
              <a:buChar char="•"/>
            </a:pPr>
            <a:r>
              <a:rPr lang="en-US" sz="2000" dirty="0" smtClean="0">
                <a:latin typeface="Helvetica Light"/>
                <a:cs typeface="Helvetica Light"/>
              </a:rPr>
              <a:t>Do you think </a:t>
            </a:r>
            <a:r>
              <a:rPr lang="en-US" sz="2000" dirty="0">
                <a:latin typeface="Helvetica Light"/>
                <a:cs typeface="Helvetica Light"/>
              </a:rPr>
              <a:t>students and teachers hold different </a:t>
            </a:r>
            <a:r>
              <a:rPr lang="en-US" sz="2000" dirty="0" err="1">
                <a:latin typeface="Helvetica Light"/>
                <a:cs typeface="Helvetica Light"/>
              </a:rPr>
              <a:t>conceptualisations</a:t>
            </a:r>
            <a:r>
              <a:rPr lang="en-US" sz="2000" dirty="0">
                <a:latin typeface="Helvetica Light"/>
                <a:cs typeface="Helvetica Light"/>
              </a:rPr>
              <a:t> of the roles of school </a:t>
            </a:r>
            <a:r>
              <a:rPr lang="en-US" sz="2000" dirty="0" err="1" smtClean="0">
                <a:latin typeface="Helvetica Light"/>
                <a:cs typeface="Helvetica Light"/>
              </a:rPr>
              <a:t>counsellors</a:t>
            </a:r>
            <a:r>
              <a:rPr lang="en-US" sz="2000" dirty="0" smtClean="0">
                <a:latin typeface="Helvetica Light"/>
                <a:cs typeface="Helvetica Light"/>
              </a:rPr>
              <a:t>? </a:t>
            </a:r>
            <a:r>
              <a:rPr lang="en-US" sz="2000" dirty="0">
                <a:latin typeface="Helvetica Light"/>
                <a:cs typeface="Helvetica Light"/>
              </a:rPr>
              <a:t>What implications might this have?</a:t>
            </a:r>
          </a:p>
          <a:p>
            <a:pPr marL="285750" indent="-285750" algn="just">
              <a:buFont typeface="Arial"/>
              <a:buChar char="•"/>
            </a:pPr>
            <a:endParaRPr lang="en-US" dirty="0">
              <a:latin typeface="Open Sans Light"/>
              <a:cs typeface="Open Sans Light"/>
            </a:endParaRPr>
          </a:p>
        </p:txBody>
      </p:sp>
    </p:spTree>
    <p:extLst>
      <p:ext uri="{BB962C8B-B14F-4D97-AF65-F5344CB8AC3E}">
        <p14:creationId xmlns:p14="http://schemas.microsoft.com/office/powerpoint/2010/main" val="3161734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77483"/>
          </a:xfrm>
        </p:spPr>
        <p:txBody>
          <a:bodyPr/>
          <a:lstStyle/>
          <a:p>
            <a:pPr marL="0" indent="0" algn="ctr">
              <a:buNone/>
            </a:pPr>
            <a:endParaRPr lang="en-US" sz="4400" dirty="0" smtClean="0">
              <a:latin typeface="Helvetica"/>
              <a:cs typeface="Helvetica"/>
            </a:endParaRPr>
          </a:p>
          <a:p>
            <a:pPr marL="0" indent="0" algn="ctr">
              <a:buNone/>
            </a:pPr>
            <a:endParaRPr lang="en-US" sz="4400" dirty="0">
              <a:latin typeface="Helvetica"/>
              <a:cs typeface="Helvetica"/>
            </a:endParaRPr>
          </a:p>
          <a:p>
            <a:pPr marL="0" indent="0" algn="ctr">
              <a:buNone/>
            </a:pPr>
            <a:endParaRPr lang="en-US" sz="4400" dirty="0" smtClean="0">
              <a:latin typeface="Helvetica"/>
              <a:cs typeface="Helvetica"/>
            </a:endParaRPr>
          </a:p>
          <a:p>
            <a:pPr marL="0" indent="0" algn="ctr">
              <a:buNone/>
            </a:pPr>
            <a:r>
              <a:rPr lang="en-US" sz="4400" dirty="0">
                <a:latin typeface="Helvetica"/>
                <a:cs typeface="Helvetica"/>
              </a:rPr>
              <a:t>3</a:t>
            </a:r>
            <a:r>
              <a:rPr lang="en-US" sz="4400" dirty="0" smtClean="0">
                <a:latin typeface="Helvetica"/>
                <a:cs typeface="Helvetica"/>
              </a:rPr>
              <a:t>) Recognition</a:t>
            </a:r>
            <a:endParaRPr lang="en-US" sz="4400" dirty="0">
              <a:latin typeface="Helvetica"/>
              <a:cs typeface="Helvetica"/>
            </a:endParaRPr>
          </a:p>
        </p:txBody>
      </p:sp>
      <p:pic>
        <p:nvPicPr>
          <p:cNvPr id="4" name="Picture 3"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76672"/>
            <a:ext cx="4066955" cy="2304256"/>
          </a:xfrm>
          <a:prstGeom prst="rect">
            <a:avLst/>
          </a:prstGeom>
        </p:spPr>
      </p:pic>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2218"/>
            <a:ext cx="9144000" cy="1117569"/>
          </a:xfrm>
          <a:prstGeom prst="rect">
            <a:avLst/>
          </a:prstGeom>
        </p:spPr>
      </p:pic>
    </p:spTree>
    <p:extLst>
      <p:ext uri="{BB962C8B-B14F-4D97-AF65-F5344CB8AC3E}">
        <p14:creationId xmlns:p14="http://schemas.microsoft.com/office/powerpoint/2010/main" val="486710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552" y="0"/>
            <a:ext cx="82296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latin typeface="Helvetica"/>
                <a:cs typeface="Helvetica"/>
              </a:rPr>
              <a:t>Connecting to Recognition Theory</a:t>
            </a:r>
            <a:endParaRPr lang="en-AU" sz="4000" dirty="0">
              <a:latin typeface="Helvetica"/>
              <a:cs typeface="Helvetica"/>
            </a:endParaRPr>
          </a:p>
        </p:txBody>
      </p:sp>
      <p:sp>
        <p:nvSpPr>
          <p:cNvPr id="8" name="Rectangle 7"/>
          <p:cNvSpPr/>
          <p:nvPr/>
        </p:nvSpPr>
        <p:spPr>
          <a:xfrm>
            <a:off x="6876256" y="4437112"/>
            <a:ext cx="1080120"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467544" y="2780928"/>
            <a:ext cx="8229600" cy="3888432"/>
          </a:xfrm>
        </p:spPr>
        <p:txBody>
          <a:bodyPr>
            <a:noAutofit/>
          </a:bodyPr>
          <a:lstStyle/>
          <a:p>
            <a:pPr marL="0" indent="0" algn="just">
              <a:buNone/>
            </a:pPr>
            <a:r>
              <a:rPr lang="en-US" sz="2200" dirty="0" smtClean="0">
                <a:latin typeface="Helvetica Light"/>
                <a:cs typeface="Helvetica Light"/>
              </a:rPr>
              <a:t>Students understood:</a:t>
            </a:r>
          </a:p>
          <a:p>
            <a:pPr algn="just"/>
            <a:endParaRPr lang="en-US" sz="900" dirty="0">
              <a:latin typeface="Helvetica Light"/>
              <a:cs typeface="Helvetica Light"/>
            </a:endParaRPr>
          </a:p>
          <a:p>
            <a:pPr algn="just">
              <a:buFont typeface="Wingdings" charset="2"/>
              <a:buChar char="²"/>
            </a:pPr>
            <a:r>
              <a:rPr lang="en-US" sz="2200" dirty="0" smtClean="0">
                <a:solidFill>
                  <a:srgbClr val="1FBB6F"/>
                </a:solidFill>
                <a:latin typeface="Helvetica Light"/>
                <a:cs typeface="Helvetica Light"/>
              </a:rPr>
              <a:t>Cared for </a:t>
            </a:r>
            <a:r>
              <a:rPr lang="en-US" sz="2200" dirty="0" smtClean="0">
                <a:latin typeface="Helvetica Light"/>
                <a:cs typeface="Helvetica Light"/>
              </a:rPr>
              <a:t>as being about unconditional acceptance</a:t>
            </a:r>
          </a:p>
          <a:p>
            <a:pPr algn="just">
              <a:buFont typeface="Wingdings" charset="2"/>
              <a:buChar char="²"/>
            </a:pPr>
            <a:r>
              <a:rPr lang="en-US" sz="2200" dirty="0" smtClean="0">
                <a:solidFill>
                  <a:srgbClr val="FF4E08"/>
                </a:solidFill>
                <a:latin typeface="Helvetica Light"/>
                <a:cs typeface="Helvetica Light"/>
              </a:rPr>
              <a:t>Respected</a:t>
            </a:r>
            <a:r>
              <a:rPr lang="en-US" sz="2200" dirty="0" smtClean="0">
                <a:latin typeface="Helvetica Light"/>
                <a:cs typeface="Helvetica Light"/>
              </a:rPr>
              <a:t> as about being </a:t>
            </a:r>
            <a:r>
              <a:rPr lang="en-AU" sz="2200" dirty="0">
                <a:latin typeface="Helvetica Light"/>
                <a:cs typeface="Helvetica Light"/>
              </a:rPr>
              <a:t>listened to, knowing you can </a:t>
            </a:r>
            <a:r>
              <a:rPr lang="en-AU" sz="2200" dirty="0" smtClean="0">
                <a:latin typeface="Helvetica Light"/>
                <a:cs typeface="Helvetica Light"/>
              </a:rPr>
              <a:t>have a </a:t>
            </a:r>
            <a:r>
              <a:rPr lang="en-AU" sz="2200" dirty="0">
                <a:latin typeface="Helvetica Light"/>
                <a:cs typeface="Helvetica Light"/>
              </a:rPr>
              <a:t>say, having your views taken into account, </a:t>
            </a:r>
            <a:r>
              <a:rPr lang="en-AU" sz="2200" dirty="0" smtClean="0">
                <a:latin typeface="Helvetica Light"/>
                <a:cs typeface="Helvetica Light"/>
              </a:rPr>
              <a:t>and being </a:t>
            </a:r>
            <a:r>
              <a:rPr lang="en-AU" sz="2200" dirty="0">
                <a:latin typeface="Helvetica Light"/>
                <a:cs typeface="Helvetica Light"/>
              </a:rPr>
              <a:t>treated with equality</a:t>
            </a:r>
            <a:r>
              <a:rPr lang="en-GB" sz="2200" dirty="0">
                <a:latin typeface="Helvetica Light"/>
                <a:cs typeface="Helvetica Light"/>
              </a:rPr>
              <a:t> </a:t>
            </a:r>
          </a:p>
          <a:p>
            <a:pPr algn="just">
              <a:buFont typeface="Wingdings" charset="2"/>
              <a:buChar char="²"/>
            </a:pPr>
            <a:r>
              <a:rPr lang="en-GB" sz="2200" dirty="0" smtClean="0">
                <a:solidFill>
                  <a:srgbClr val="6DB7D9"/>
                </a:solidFill>
                <a:latin typeface="Helvetica Light"/>
                <a:cs typeface="Helvetica Light"/>
              </a:rPr>
              <a:t>Valued</a:t>
            </a:r>
            <a:r>
              <a:rPr lang="en-GB" sz="2200" dirty="0" smtClean="0">
                <a:latin typeface="Helvetica Light"/>
                <a:cs typeface="Helvetica Light"/>
              </a:rPr>
              <a:t> </a:t>
            </a:r>
            <a:r>
              <a:rPr lang="en-AU" sz="2200" dirty="0" smtClean="0">
                <a:latin typeface="Helvetica Light"/>
                <a:cs typeface="Helvetica Light"/>
              </a:rPr>
              <a:t>as being about </a:t>
            </a:r>
            <a:r>
              <a:rPr lang="en-AU" sz="2200" dirty="0">
                <a:latin typeface="Helvetica Light"/>
                <a:cs typeface="Helvetica Light"/>
              </a:rPr>
              <a:t>feeling like you belong and </a:t>
            </a:r>
            <a:endParaRPr lang="en-AU" sz="2200" dirty="0" smtClean="0">
              <a:latin typeface="Helvetica Light"/>
              <a:cs typeface="Helvetica Light"/>
            </a:endParaRPr>
          </a:p>
          <a:p>
            <a:pPr marL="0" indent="0" algn="just">
              <a:buNone/>
            </a:pPr>
            <a:r>
              <a:rPr lang="en-AU" sz="2200" dirty="0">
                <a:latin typeface="Helvetica Light"/>
                <a:cs typeface="Helvetica Light"/>
              </a:rPr>
              <a:t> </a:t>
            </a:r>
            <a:r>
              <a:rPr lang="en-AU" sz="2200" dirty="0" smtClean="0">
                <a:latin typeface="Helvetica Light"/>
                <a:cs typeface="Helvetica Light"/>
              </a:rPr>
              <a:t>    are </a:t>
            </a:r>
            <a:r>
              <a:rPr lang="en-AU" sz="2200" dirty="0">
                <a:latin typeface="Helvetica Light"/>
                <a:cs typeface="Helvetica Light"/>
              </a:rPr>
              <a:t>noticed as having something special to offer </a:t>
            </a:r>
            <a:r>
              <a:rPr lang="en-AU" sz="2200" dirty="0" smtClean="0">
                <a:latin typeface="Helvetica Light"/>
                <a:cs typeface="Helvetica Light"/>
              </a:rPr>
              <a:t>– </a:t>
            </a:r>
            <a:r>
              <a:rPr lang="en-GB" sz="2200" dirty="0" smtClean="0">
                <a:latin typeface="Helvetica Light"/>
                <a:cs typeface="Helvetica Light"/>
              </a:rPr>
              <a:t>as</a:t>
            </a:r>
          </a:p>
          <a:p>
            <a:pPr marL="0" indent="0" algn="just">
              <a:buNone/>
            </a:pPr>
            <a:r>
              <a:rPr lang="en-GB" sz="2200" dirty="0">
                <a:latin typeface="Helvetica Light"/>
                <a:cs typeface="Helvetica Light"/>
              </a:rPr>
              <a:t> </a:t>
            </a:r>
            <a:r>
              <a:rPr lang="en-GB" sz="2200" dirty="0" smtClean="0">
                <a:latin typeface="Helvetica Light"/>
                <a:cs typeface="Helvetica Light"/>
              </a:rPr>
              <a:t>    being able </a:t>
            </a:r>
            <a:r>
              <a:rPr lang="en-GB" sz="2200" dirty="0">
                <a:latin typeface="Helvetica Light"/>
                <a:cs typeface="Helvetica Light"/>
              </a:rPr>
              <a:t>to make a contribution and that other </a:t>
            </a:r>
            <a:endParaRPr lang="en-GB" sz="2200" dirty="0" smtClean="0">
              <a:latin typeface="Helvetica Light"/>
              <a:cs typeface="Helvetica Light"/>
            </a:endParaRPr>
          </a:p>
          <a:p>
            <a:pPr marL="0" indent="0" algn="just">
              <a:buNone/>
            </a:pPr>
            <a:r>
              <a:rPr lang="en-GB" sz="2200" dirty="0">
                <a:latin typeface="Helvetica Light"/>
                <a:cs typeface="Helvetica Light"/>
              </a:rPr>
              <a:t> </a:t>
            </a:r>
            <a:r>
              <a:rPr lang="en-GB" sz="2200" dirty="0" smtClean="0">
                <a:latin typeface="Helvetica Light"/>
                <a:cs typeface="Helvetica Light"/>
              </a:rPr>
              <a:t>    people want you to make that contribution</a:t>
            </a:r>
          </a:p>
          <a:p>
            <a:pPr marL="0" indent="0" algn="just">
              <a:buNone/>
            </a:pPr>
            <a:endParaRPr lang="en-US" sz="2200" dirty="0" smtClean="0">
              <a:latin typeface="Helvetica"/>
              <a:cs typeface="Helvetica"/>
            </a:endParaRPr>
          </a:p>
        </p:txBody>
      </p:sp>
      <p:sp>
        <p:nvSpPr>
          <p:cNvPr id="2" name="TextBox 1"/>
          <p:cNvSpPr txBox="1"/>
          <p:nvPr/>
        </p:nvSpPr>
        <p:spPr>
          <a:xfrm>
            <a:off x="3563888" y="1340768"/>
            <a:ext cx="4097560" cy="1200328"/>
          </a:xfrm>
          <a:prstGeom prst="rect">
            <a:avLst/>
          </a:prstGeom>
          <a:noFill/>
          <a:ln w="12700">
            <a:noFill/>
          </a:ln>
        </p:spPr>
        <p:txBody>
          <a:bodyPr wrap="square" rtlCol="0">
            <a:spAutoFit/>
          </a:bodyPr>
          <a:lstStyle/>
          <a:p>
            <a:pPr algn="just"/>
            <a:r>
              <a:rPr lang="en-US" sz="2400" dirty="0">
                <a:latin typeface="Helvetica"/>
                <a:cs typeface="Helvetica"/>
              </a:rPr>
              <a:t>Acts of recognition and </a:t>
            </a:r>
            <a:r>
              <a:rPr lang="en-US" sz="2400" dirty="0" smtClean="0">
                <a:latin typeface="Helvetica"/>
                <a:cs typeface="Helvetica"/>
              </a:rPr>
              <a:t>misrecognition </a:t>
            </a:r>
            <a:r>
              <a:rPr lang="en-US" sz="2400" dirty="0">
                <a:latin typeface="Helvetica"/>
                <a:cs typeface="Helvetica"/>
              </a:rPr>
              <a:t>occur in </a:t>
            </a:r>
            <a:r>
              <a:rPr lang="en-US" sz="2400" dirty="0" smtClean="0">
                <a:latin typeface="Helvetica"/>
                <a:cs typeface="Helvetica"/>
              </a:rPr>
              <a:t>relational </a:t>
            </a:r>
            <a:r>
              <a:rPr lang="en-US" sz="2400" dirty="0">
                <a:latin typeface="Helvetica"/>
                <a:cs typeface="Helvetica"/>
              </a:rPr>
              <a:t>spaces</a:t>
            </a:r>
          </a:p>
        </p:txBody>
      </p:sp>
      <p:pic>
        <p:nvPicPr>
          <p:cNvPr id="11" name="Picture 10" descr="C:\Users\jtruscot\AppData\Local\Microsoft\Windows\Temporary Internet Files\Content.IE5\R01Y4Z4A\MP9004074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340768"/>
            <a:ext cx="1872208" cy="1152128"/>
          </a:xfrm>
          <a:prstGeom prst="rect">
            <a:avLst/>
          </a:prstGeom>
          <a:noFill/>
          <a:ln w="12700">
            <a:noFill/>
          </a:ln>
          <a:extLst>
            <a:ext uri="{909E8E84-426E-40dd-AFC4-6F175D3DCCD1}">
              <a14:hiddenFill xmlns:a14="http://schemas.microsoft.com/office/drawing/2010/main" xmlns="">
                <a:solidFill>
                  <a:srgbClr val="FFFFFF"/>
                </a:solidFill>
              </a14:hiddenFill>
            </a:ext>
          </a:extLst>
        </p:spPr>
      </p:pic>
      <p:pic>
        <p:nvPicPr>
          <p:cNvPr id="4" name="Picture 3" descr="orn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100" y="4889500"/>
            <a:ext cx="1485900" cy="1968500"/>
          </a:xfrm>
          <a:prstGeom prst="rect">
            <a:avLst/>
          </a:prstGeom>
        </p:spPr>
      </p:pic>
    </p:spTree>
    <p:extLst>
      <p:ext uri="{BB962C8B-B14F-4D97-AF65-F5344CB8AC3E}">
        <p14:creationId xmlns:p14="http://schemas.microsoft.com/office/powerpoint/2010/main" val="2679180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540"/>
            <a:ext cx="8229600" cy="1143000"/>
          </a:xfrm>
        </p:spPr>
        <p:txBody>
          <a:bodyPr>
            <a:normAutofit/>
          </a:bodyPr>
          <a:lstStyle/>
          <a:p>
            <a:r>
              <a:rPr lang="en-US" sz="4000" dirty="0" smtClean="0">
                <a:latin typeface="Helvetica"/>
                <a:cs typeface="Helvetica"/>
              </a:rPr>
              <a:t>Misrecognition</a:t>
            </a:r>
            <a:endParaRPr lang="en-US" sz="4000" dirty="0">
              <a:latin typeface="Helvetica"/>
              <a:cs typeface="Helvetica"/>
            </a:endParaRPr>
          </a:p>
        </p:txBody>
      </p:sp>
      <p:sp>
        <p:nvSpPr>
          <p:cNvPr id="7" name="Content Placeholder 2"/>
          <p:cNvSpPr>
            <a:spLocks noGrp="1"/>
          </p:cNvSpPr>
          <p:nvPr>
            <p:ph idx="1"/>
          </p:nvPr>
        </p:nvSpPr>
        <p:spPr>
          <a:xfrm>
            <a:off x="467544" y="1052736"/>
            <a:ext cx="8229600" cy="1728192"/>
          </a:xfrm>
        </p:spPr>
        <p:txBody>
          <a:bodyPr>
            <a:noAutofit/>
          </a:bodyPr>
          <a:lstStyle/>
          <a:p>
            <a:pPr marL="0" indent="0" algn="just">
              <a:buNone/>
            </a:pPr>
            <a:r>
              <a:rPr lang="en-US" sz="2000" dirty="0">
                <a:latin typeface="Helvetica Light"/>
                <a:cs typeface="Helvetica Light"/>
              </a:rPr>
              <a:t>Misrecognition occurs when the implicit rules of recognition are violated and individuals experience being not cared for, disrespected and </a:t>
            </a:r>
            <a:r>
              <a:rPr lang="en-US" sz="2000" dirty="0" smtClean="0">
                <a:latin typeface="Helvetica Light"/>
                <a:cs typeface="Helvetica Light"/>
              </a:rPr>
              <a:t>unvalued.</a:t>
            </a:r>
          </a:p>
          <a:p>
            <a:pPr marL="0" indent="0" algn="just">
              <a:buNone/>
            </a:pPr>
            <a:endParaRPr lang="en-AU" sz="1500" dirty="0" smtClean="0">
              <a:latin typeface="Helvetica Light"/>
              <a:cs typeface="Helvetica Light"/>
            </a:endParaRPr>
          </a:p>
          <a:p>
            <a:pPr marL="0" indent="0" algn="just">
              <a:buNone/>
            </a:pPr>
            <a:r>
              <a:rPr lang="en-AU" sz="2000" dirty="0" smtClean="0">
                <a:latin typeface="Helvetica Light"/>
                <a:cs typeface="Helvetica Light"/>
              </a:rPr>
              <a:t>Feeling </a:t>
            </a:r>
            <a:r>
              <a:rPr lang="en-AU" sz="2000" b="1" dirty="0" smtClean="0">
                <a:solidFill>
                  <a:srgbClr val="FF4E08"/>
                </a:solidFill>
                <a:latin typeface="Helvetica"/>
                <a:cs typeface="Helvetica"/>
              </a:rPr>
              <a:t>cared for </a:t>
            </a:r>
            <a:r>
              <a:rPr lang="en-AU" sz="2000" dirty="0">
                <a:latin typeface="Helvetica Light"/>
                <a:cs typeface="Helvetica Light"/>
              </a:rPr>
              <a:t>provided students with a sense of self-worth and belonging, and gave them purpose and energy for trying to do well at school. </a:t>
            </a:r>
            <a:endParaRPr lang="en-AU" sz="2000" dirty="0" smtClean="0">
              <a:latin typeface="Helvetica Light"/>
              <a:cs typeface="Helvetica Light"/>
            </a:endParaRPr>
          </a:p>
          <a:p>
            <a:pPr marL="0" indent="0" algn="just">
              <a:buNone/>
            </a:pPr>
            <a:endParaRPr lang="en-AU" sz="2200" dirty="0" smtClean="0">
              <a:solidFill>
                <a:srgbClr val="FF4E08"/>
              </a:solidFill>
              <a:latin typeface="Helvetica Light"/>
              <a:cs typeface="Helvetica Light"/>
            </a:endParaRPr>
          </a:p>
          <a:p>
            <a:pPr marL="0" indent="0" algn="just">
              <a:buNone/>
            </a:pPr>
            <a:endParaRPr lang="en-US" sz="1000" dirty="0" smtClean="0">
              <a:latin typeface="Helvetica Light"/>
              <a:cs typeface="Helvetica Light"/>
            </a:endParaRPr>
          </a:p>
          <a:p>
            <a:pPr marL="0" indent="0" algn="just">
              <a:buNone/>
            </a:pPr>
            <a:endParaRPr lang="en-AU" sz="1900" dirty="0" smtClean="0">
              <a:latin typeface="Helvetica Light"/>
              <a:cs typeface="Helvetica Light"/>
            </a:endParaRPr>
          </a:p>
        </p:txBody>
      </p:sp>
      <p:pic>
        <p:nvPicPr>
          <p:cNvPr id="6" name="Picture 2" descr="C:\Users\jtruscot\AppData\Local\Microsoft\Windows\Temporary Internet Files\Content.IE5\IJGJL3BC\MP9004485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6992"/>
            <a:ext cx="2221779" cy="33189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843808" y="3356992"/>
            <a:ext cx="5904656" cy="2246769"/>
          </a:xfrm>
          <a:prstGeom prst="rect">
            <a:avLst/>
          </a:prstGeom>
          <a:noFill/>
        </p:spPr>
        <p:txBody>
          <a:bodyPr wrap="square" rtlCol="0">
            <a:spAutoFit/>
          </a:bodyPr>
          <a:lstStyle/>
          <a:p>
            <a:pPr algn="just"/>
            <a:r>
              <a:rPr lang="en-AU" sz="2000" b="1" dirty="0">
                <a:solidFill>
                  <a:srgbClr val="FF4E08"/>
                </a:solidFill>
                <a:latin typeface="Helvetica"/>
                <a:cs typeface="Helvetica"/>
              </a:rPr>
              <a:t>Not being cared </a:t>
            </a:r>
            <a:r>
              <a:rPr lang="en-AU" sz="2000" dirty="0">
                <a:latin typeface="Helvetica Light"/>
                <a:cs typeface="Helvetica Light"/>
              </a:rPr>
              <a:t>for left students feeling:</a:t>
            </a:r>
          </a:p>
          <a:p>
            <a:pPr marL="342900" indent="-342900" algn="just">
              <a:buFont typeface="Arial"/>
              <a:buChar char="•"/>
            </a:pPr>
            <a:r>
              <a:rPr lang="en-AU" sz="2000" dirty="0">
                <a:latin typeface="Helvetica Light"/>
                <a:cs typeface="Helvetica Light"/>
              </a:rPr>
              <a:t>Isolated and questioning their sense of self-worth </a:t>
            </a:r>
          </a:p>
          <a:p>
            <a:pPr marL="342900" indent="-342900" algn="just">
              <a:buFont typeface="Arial"/>
              <a:buChar char="•"/>
            </a:pPr>
            <a:r>
              <a:rPr lang="en-AU" sz="2000" dirty="0">
                <a:latin typeface="Helvetica Light"/>
                <a:cs typeface="Helvetica Light"/>
              </a:rPr>
              <a:t>Unable to ask those around them to meet </a:t>
            </a:r>
            <a:r>
              <a:rPr lang="en-AU" sz="2000" dirty="0" smtClean="0">
                <a:latin typeface="Helvetica Light"/>
                <a:cs typeface="Helvetica Light"/>
              </a:rPr>
              <a:t>their </a:t>
            </a:r>
            <a:r>
              <a:rPr lang="en-AU" sz="2000" dirty="0">
                <a:latin typeface="Helvetica Light"/>
                <a:cs typeface="Helvetica Light"/>
              </a:rPr>
              <a:t>needs</a:t>
            </a:r>
          </a:p>
          <a:p>
            <a:pPr algn="just"/>
            <a:endParaRPr lang="en-AU" sz="1500" dirty="0">
              <a:latin typeface="Helvetica Light"/>
              <a:cs typeface="Helvetica Light"/>
            </a:endParaRPr>
          </a:p>
          <a:p>
            <a:pPr algn="just"/>
            <a:r>
              <a:rPr lang="en-AU" sz="2000" dirty="0" smtClean="0">
                <a:latin typeface="Helvetica Light"/>
                <a:cs typeface="Helvetica Light"/>
              </a:rPr>
              <a:t>    Not </a:t>
            </a:r>
            <a:r>
              <a:rPr lang="en-AU" sz="2000" dirty="0">
                <a:latin typeface="Helvetica Light"/>
                <a:cs typeface="Helvetica Light"/>
              </a:rPr>
              <a:t>being cared for </a:t>
            </a:r>
            <a:r>
              <a:rPr lang="en-AU" sz="2000" dirty="0" smtClean="0">
                <a:latin typeface="Helvetica Light"/>
                <a:ea typeface="Wingdings"/>
                <a:cs typeface="Helvetica Light"/>
                <a:sym typeface="Wingdings"/>
              </a:rPr>
              <a:t></a:t>
            </a:r>
            <a:endParaRPr lang="en-AU" sz="2000" dirty="0">
              <a:latin typeface="Helvetica Light"/>
              <a:cs typeface="Helvetica Light"/>
            </a:endParaRPr>
          </a:p>
        </p:txBody>
      </p:sp>
      <p:pic>
        <p:nvPicPr>
          <p:cNvPr id="9" name="Picture 8" descr="orn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100" y="4889500"/>
            <a:ext cx="1485900" cy="1968500"/>
          </a:xfrm>
          <a:prstGeom prst="rect">
            <a:avLst/>
          </a:prstGeom>
        </p:spPr>
      </p:pic>
      <p:sp>
        <p:nvSpPr>
          <p:cNvPr id="11" name="TextBox 10"/>
          <p:cNvSpPr txBox="1"/>
          <p:nvPr/>
        </p:nvSpPr>
        <p:spPr>
          <a:xfrm>
            <a:off x="5868144" y="5085184"/>
            <a:ext cx="2016224" cy="1631216"/>
          </a:xfrm>
          <a:prstGeom prst="rect">
            <a:avLst/>
          </a:prstGeom>
          <a:noFill/>
        </p:spPr>
        <p:txBody>
          <a:bodyPr wrap="square" rtlCol="0">
            <a:spAutoFit/>
          </a:bodyPr>
          <a:lstStyle/>
          <a:p>
            <a:r>
              <a:rPr lang="en-AU" sz="2000" dirty="0">
                <a:latin typeface="Helvetica Light"/>
                <a:cs typeface="Helvetica Light"/>
              </a:rPr>
              <a:t>a lack of self</a:t>
            </a:r>
            <a:r>
              <a:rPr lang="en-AU" sz="2000" dirty="0" smtClean="0">
                <a:latin typeface="Helvetica Light"/>
                <a:cs typeface="Helvetica Light"/>
              </a:rPr>
              <a:t>-confidence </a:t>
            </a:r>
            <a:r>
              <a:rPr lang="en-AU" sz="2000" dirty="0">
                <a:latin typeface="Helvetica Light"/>
                <a:cs typeface="Helvetica Light"/>
              </a:rPr>
              <a:t>and </a:t>
            </a:r>
            <a:endParaRPr lang="en-AU" sz="2000" dirty="0" smtClean="0">
              <a:latin typeface="Helvetica Light"/>
              <a:cs typeface="Helvetica Light"/>
            </a:endParaRPr>
          </a:p>
          <a:p>
            <a:pPr algn="just"/>
            <a:r>
              <a:rPr lang="en-AU" sz="2000" dirty="0" smtClean="0">
                <a:latin typeface="Helvetica Light"/>
                <a:cs typeface="Helvetica Light"/>
              </a:rPr>
              <a:t>not wanting to</a:t>
            </a:r>
          </a:p>
          <a:p>
            <a:pPr algn="just"/>
            <a:r>
              <a:rPr lang="en-AU" sz="2000" dirty="0" smtClean="0">
                <a:latin typeface="Helvetica Light"/>
                <a:cs typeface="Helvetica Light"/>
              </a:rPr>
              <a:t>take care of </a:t>
            </a:r>
          </a:p>
          <a:p>
            <a:pPr algn="just"/>
            <a:r>
              <a:rPr lang="en-AU" sz="2000" dirty="0" smtClean="0">
                <a:latin typeface="Helvetica Light"/>
                <a:cs typeface="Helvetica Light"/>
              </a:rPr>
              <a:t>themselves</a:t>
            </a:r>
            <a:endParaRPr lang="en-AU" sz="2000" dirty="0">
              <a:latin typeface="Helvetica Light"/>
              <a:cs typeface="Helvetica Light"/>
            </a:endParaRPr>
          </a:p>
        </p:txBody>
      </p:sp>
    </p:spTree>
    <p:extLst>
      <p:ext uri="{BB962C8B-B14F-4D97-AF65-F5344CB8AC3E}">
        <p14:creationId xmlns:p14="http://schemas.microsoft.com/office/powerpoint/2010/main" val="279260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5536" y="3356992"/>
            <a:ext cx="8208912" cy="0"/>
          </a:xfrm>
          <a:prstGeom prst="line">
            <a:avLst/>
          </a:prstGeom>
          <a:ln>
            <a:solidFill>
              <a:srgbClr val="6DB7D9"/>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876256" y="4365104"/>
            <a:ext cx="1008112"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ide clou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5338174"/>
            <a:ext cx="2771800" cy="1519825"/>
          </a:xfrm>
          <a:prstGeom prst="rect">
            <a:avLst/>
          </a:prstGeom>
        </p:spPr>
      </p:pic>
      <p:sp>
        <p:nvSpPr>
          <p:cNvPr id="8" name="Content Placeholder 2"/>
          <p:cNvSpPr>
            <a:spLocks noGrp="1"/>
          </p:cNvSpPr>
          <p:nvPr>
            <p:ph idx="1"/>
          </p:nvPr>
        </p:nvSpPr>
        <p:spPr>
          <a:xfrm>
            <a:off x="395536" y="332656"/>
            <a:ext cx="8352928" cy="6192688"/>
          </a:xfrm>
        </p:spPr>
        <p:txBody>
          <a:bodyPr>
            <a:normAutofit fontScale="92500" lnSpcReduction="20000"/>
          </a:bodyPr>
          <a:lstStyle/>
          <a:p>
            <a:pPr marL="0" indent="0" algn="just">
              <a:buNone/>
            </a:pPr>
            <a:r>
              <a:rPr lang="en-US" sz="2400" dirty="0">
                <a:latin typeface="Helvetica Light"/>
                <a:cs typeface="Helvetica Light"/>
              </a:rPr>
              <a:t>Being </a:t>
            </a:r>
            <a:r>
              <a:rPr lang="en-US" sz="2400" dirty="0">
                <a:solidFill>
                  <a:srgbClr val="1FBB6F"/>
                </a:solidFill>
                <a:latin typeface="Helvetica Light"/>
                <a:cs typeface="Helvetica Light"/>
              </a:rPr>
              <a:t>respected</a:t>
            </a:r>
            <a:r>
              <a:rPr lang="en-US" sz="2400" dirty="0">
                <a:latin typeface="Helvetica Light"/>
                <a:cs typeface="Helvetica Light"/>
              </a:rPr>
              <a:t> </a:t>
            </a:r>
            <a:r>
              <a:rPr lang="en-US" sz="2400" dirty="0" smtClean="0">
                <a:latin typeface="Helvetica Light"/>
                <a:cs typeface="Helvetica Light"/>
              </a:rPr>
              <a:t>led </a:t>
            </a:r>
            <a:r>
              <a:rPr lang="en-US" sz="2400" dirty="0">
                <a:latin typeface="Helvetica Light"/>
                <a:cs typeface="Helvetica Light"/>
              </a:rPr>
              <a:t>to </a:t>
            </a:r>
            <a:r>
              <a:rPr lang="en-US" sz="2400" dirty="0" smtClean="0">
                <a:latin typeface="Helvetica Light"/>
                <a:cs typeface="Helvetica Light"/>
              </a:rPr>
              <a:t>students </a:t>
            </a:r>
            <a:r>
              <a:rPr lang="en-US" sz="2400" dirty="0">
                <a:latin typeface="Helvetica Light"/>
                <a:cs typeface="Helvetica Light"/>
              </a:rPr>
              <a:t>feeling empowered, strong and like they belonged in the school community. </a:t>
            </a:r>
            <a:endParaRPr lang="en-US" sz="2400" dirty="0" smtClean="0">
              <a:latin typeface="Helvetica Light"/>
              <a:cs typeface="Helvetica Light"/>
            </a:endParaRPr>
          </a:p>
          <a:p>
            <a:pPr marL="0" indent="0" algn="just">
              <a:buNone/>
            </a:pPr>
            <a:endParaRPr lang="en-US" sz="1800" dirty="0">
              <a:solidFill>
                <a:srgbClr val="1FBB6F"/>
              </a:solidFill>
              <a:latin typeface="Helvetica Light"/>
              <a:cs typeface="Helvetica Light"/>
            </a:endParaRPr>
          </a:p>
          <a:p>
            <a:pPr marL="0" indent="0" algn="just">
              <a:buNone/>
            </a:pPr>
            <a:r>
              <a:rPr lang="en-US" sz="2400" dirty="0" smtClean="0">
                <a:solidFill>
                  <a:srgbClr val="1FBB6F"/>
                </a:solidFill>
                <a:latin typeface="Helvetica Light"/>
                <a:cs typeface="Helvetica Light"/>
              </a:rPr>
              <a:t>Not </a:t>
            </a:r>
            <a:r>
              <a:rPr lang="en-US" sz="2400" dirty="0">
                <a:solidFill>
                  <a:srgbClr val="1FBB6F"/>
                </a:solidFill>
                <a:latin typeface="Helvetica Light"/>
                <a:cs typeface="Helvetica Light"/>
              </a:rPr>
              <a:t>being respected </a:t>
            </a:r>
            <a:r>
              <a:rPr lang="en-US" sz="2400" dirty="0">
                <a:latin typeface="Helvetica Light"/>
                <a:cs typeface="Helvetica Light"/>
              </a:rPr>
              <a:t>left them feeling:</a:t>
            </a:r>
          </a:p>
          <a:p>
            <a:pPr algn="just"/>
            <a:r>
              <a:rPr lang="en-US" sz="2400" dirty="0">
                <a:latin typeface="Helvetica Light"/>
                <a:cs typeface="Helvetica Light"/>
              </a:rPr>
              <a:t>Lacking in agency or independence </a:t>
            </a:r>
          </a:p>
          <a:p>
            <a:pPr algn="just"/>
            <a:r>
              <a:rPr lang="en-US" sz="2400" dirty="0">
                <a:latin typeface="Helvetica Light"/>
                <a:cs typeface="Helvetica Light"/>
              </a:rPr>
              <a:t>A sense of loneliness and disconnection </a:t>
            </a:r>
            <a:endParaRPr lang="en-US" sz="2400" dirty="0" smtClean="0">
              <a:latin typeface="Helvetica Light"/>
              <a:cs typeface="Helvetica Light"/>
            </a:endParaRPr>
          </a:p>
          <a:p>
            <a:pPr marL="0" indent="0" algn="just">
              <a:buNone/>
            </a:pPr>
            <a:endParaRPr lang="en-US" sz="1800" dirty="0">
              <a:latin typeface="Helvetica Light"/>
              <a:cs typeface="Helvetica Light"/>
            </a:endParaRPr>
          </a:p>
          <a:p>
            <a:pPr marL="0" indent="0" algn="just">
              <a:buNone/>
            </a:pPr>
            <a:r>
              <a:rPr lang="en-GB" sz="2400" dirty="0">
                <a:latin typeface="Helvetica Light"/>
                <a:cs typeface="Helvetica Light"/>
              </a:rPr>
              <a:t>For many students, the most tangible example of not being respected was being yelled at by teachers. </a:t>
            </a:r>
          </a:p>
          <a:p>
            <a:pPr marL="0" indent="0" algn="just">
              <a:buNone/>
            </a:pPr>
            <a:endParaRPr lang="en-US" sz="3900" dirty="0">
              <a:latin typeface="Helvetica Light"/>
              <a:cs typeface="Helvetica Light"/>
            </a:endParaRPr>
          </a:p>
          <a:p>
            <a:pPr marL="0" indent="0" algn="just">
              <a:buNone/>
            </a:pPr>
            <a:r>
              <a:rPr lang="en-AU" sz="2400" dirty="0">
                <a:latin typeface="Helvetica Light"/>
                <a:cs typeface="Helvetica Light"/>
              </a:rPr>
              <a:t>Students </a:t>
            </a:r>
            <a:r>
              <a:rPr lang="en-AU" sz="2400" dirty="0" smtClean="0">
                <a:latin typeface="Helvetica Light"/>
                <a:cs typeface="Helvetica Light"/>
              </a:rPr>
              <a:t>did </a:t>
            </a:r>
            <a:r>
              <a:rPr lang="en-AU" sz="2400" dirty="0" smtClean="0">
                <a:solidFill>
                  <a:srgbClr val="6DB7D9"/>
                </a:solidFill>
                <a:latin typeface="Helvetica Light"/>
                <a:cs typeface="Helvetica Light"/>
              </a:rPr>
              <a:t>not</a:t>
            </a:r>
            <a:r>
              <a:rPr lang="en-AU" sz="2400" dirty="0" smtClean="0">
                <a:latin typeface="Helvetica Light"/>
                <a:cs typeface="Helvetica Light"/>
              </a:rPr>
              <a:t> feel </a:t>
            </a:r>
            <a:r>
              <a:rPr lang="en-AU" sz="2400" dirty="0" smtClean="0">
                <a:solidFill>
                  <a:srgbClr val="6DB7D9"/>
                </a:solidFill>
                <a:latin typeface="Helvetica Light"/>
                <a:cs typeface="Helvetica Light"/>
              </a:rPr>
              <a:t>valued </a:t>
            </a:r>
            <a:r>
              <a:rPr lang="en-AU" sz="2400" dirty="0">
                <a:latin typeface="Helvetica Light"/>
                <a:cs typeface="Helvetica Light"/>
              </a:rPr>
              <a:t>at school when teachers: </a:t>
            </a:r>
          </a:p>
          <a:p>
            <a:pPr algn="just">
              <a:buFont typeface="Arial"/>
              <a:buChar char="•"/>
            </a:pPr>
            <a:r>
              <a:rPr lang="en-AU" sz="2400" dirty="0">
                <a:latin typeface="Helvetica Light"/>
                <a:cs typeface="Helvetica Light"/>
              </a:rPr>
              <a:t>didn’t know them </a:t>
            </a:r>
            <a:endParaRPr lang="en-AU" sz="2400" dirty="0" smtClean="0">
              <a:latin typeface="Helvetica Light"/>
              <a:cs typeface="Helvetica Light"/>
            </a:endParaRPr>
          </a:p>
          <a:p>
            <a:pPr algn="just">
              <a:buFont typeface="Arial"/>
              <a:buChar char="•"/>
            </a:pPr>
            <a:r>
              <a:rPr lang="en-AU" sz="2400" dirty="0" smtClean="0">
                <a:latin typeface="Helvetica Light"/>
                <a:cs typeface="Helvetica Light"/>
              </a:rPr>
              <a:t>spoke to them in a degrading way</a:t>
            </a:r>
            <a:endParaRPr lang="en-AU" sz="2400" dirty="0">
              <a:latin typeface="Helvetica Light"/>
              <a:cs typeface="Helvetica Light"/>
            </a:endParaRPr>
          </a:p>
          <a:p>
            <a:pPr algn="just">
              <a:buFont typeface="Arial"/>
              <a:buChar char="•"/>
            </a:pPr>
            <a:r>
              <a:rPr lang="en-AU" sz="2400" dirty="0" smtClean="0">
                <a:latin typeface="Helvetica Light"/>
                <a:cs typeface="Helvetica Light"/>
              </a:rPr>
              <a:t>focused </a:t>
            </a:r>
            <a:r>
              <a:rPr lang="en-AU" sz="2400" dirty="0">
                <a:latin typeface="Helvetica Light"/>
                <a:cs typeface="Helvetica Light"/>
              </a:rPr>
              <a:t>on the abilities of only those who excel. </a:t>
            </a:r>
          </a:p>
          <a:p>
            <a:pPr marL="0" indent="0" algn="just">
              <a:buNone/>
            </a:pPr>
            <a:endParaRPr lang="en-AU" sz="1800" dirty="0">
              <a:latin typeface="Helvetica Light"/>
              <a:cs typeface="Helvetica Light"/>
            </a:endParaRPr>
          </a:p>
          <a:p>
            <a:pPr marL="0" indent="0" algn="just">
              <a:buNone/>
            </a:pPr>
            <a:r>
              <a:rPr lang="en-US" sz="2400" dirty="0">
                <a:latin typeface="Helvetica Light"/>
                <a:cs typeface="Helvetica Light"/>
              </a:rPr>
              <a:t>Students described the experience of not being </a:t>
            </a:r>
            <a:endParaRPr lang="en-US" sz="2400" dirty="0" smtClean="0">
              <a:latin typeface="Helvetica Light"/>
              <a:cs typeface="Helvetica Light"/>
            </a:endParaRPr>
          </a:p>
          <a:p>
            <a:pPr marL="0" indent="0" algn="just">
              <a:buNone/>
            </a:pPr>
            <a:r>
              <a:rPr lang="en-US" sz="2400" dirty="0" smtClean="0">
                <a:latin typeface="Helvetica Light"/>
                <a:cs typeface="Helvetica Light"/>
              </a:rPr>
              <a:t>valued </a:t>
            </a:r>
            <a:r>
              <a:rPr lang="en-US" sz="2400" dirty="0">
                <a:latin typeface="Helvetica Light"/>
                <a:cs typeface="Helvetica Light"/>
              </a:rPr>
              <a:t>in the strongest terms </a:t>
            </a:r>
            <a:r>
              <a:rPr lang="en-US" sz="2400" dirty="0" smtClean="0">
                <a:latin typeface="Helvetica Light"/>
                <a:cs typeface="Helvetica Light"/>
              </a:rPr>
              <a:t>- with </a:t>
            </a:r>
            <a:r>
              <a:rPr lang="en-US" sz="2400" dirty="0">
                <a:latin typeface="Helvetica Light"/>
                <a:cs typeface="Helvetica Light"/>
              </a:rPr>
              <a:t>links to </a:t>
            </a:r>
            <a:endParaRPr lang="en-US" sz="2400" dirty="0" smtClean="0">
              <a:latin typeface="Helvetica Light"/>
              <a:cs typeface="Helvetica Light"/>
            </a:endParaRPr>
          </a:p>
          <a:p>
            <a:pPr marL="0" indent="0" algn="just">
              <a:buNone/>
            </a:pPr>
            <a:r>
              <a:rPr lang="en-US" sz="2400" dirty="0" smtClean="0">
                <a:latin typeface="Helvetica Light"/>
                <a:cs typeface="Helvetica Light"/>
              </a:rPr>
              <a:t>depression</a:t>
            </a:r>
            <a:endParaRPr lang="en-US" sz="2400" dirty="0">
              <a:latin typeface="Helvetica Light"/>
              <a:cs typeface="Helvetica Light"/>
            </a:endParaRPr>
          </a:p>
          <a:p>
            <a:endParaRPr lang="en-US" dirty="0">
              <a:latin typeface="Helvetica"/>
              <a:cs typeface="Helvetica"/>
            </a:endParaRPr>
          </a:p>
        </p:txBody>
      </p:sp>
    </p:spTree>
    <p:extLst>
      <p:ext uri="{BB962C8B-B14F-4D97-AF65-F5344CB8AC3E}">
        <p14:creationId xmlns:p14="http://schemas.microsoft.com/office/powerpoint/2010/main" val="3746522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395536" y="980728"/>
            <a:ext cx="8280920" cy="4248472"/>
          </a:xfrm>
          <a:prstGeom prst="rect">
            <a:avLst/>
          </a:prstGeom>
        </p:spPr>
        <p:txBody>
          <a:bodyPr vert="horz" lIns="3600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2200" dirty="0" smtClean="0">
                <a:solidFill>
                  <a:srgbClr val="000000"/>
                </a:solidFill>
                <a:latin typeface="Helvetica Light"/>
                <a:cs typeface="Helvetica Light"/>
              </a:rPr>
              <a:t>Having a say was particularly important to students from Years 5/6 upwards.</a:t>
            </a:r>
          </a:p>
          <a:p>
            <a:pPr marL="0" indent="0" algn="just">
              <a:spcBef>
                <a:spcPts val="0"/>
              </a:spcBef>
              <a:buFont typeface="Arial" pitchFamily="34" charset="0"/>
              <a:buNone/>
            </a:pPr>
            <a:endParaRPr lang="en-US" sz="2200" dirty="0" smtClean="0">
              <a:solidFill>
                <a:srgbClr val="000000"/>
              </a:solidFill>
              <a:latin typeface="Helvetica Light"/>
              <a:cs typeface="Helvetica Light"/>
            </a:endParaRPr>
          </a:p>
          <a:p>
            <a:pPr marL="0" indent="0" algn="just">
              <a:spcBef>
                <a:spcPts val="0"/>
              </a:spcBef>
              <a:buFont typeface="Arial" pitchFamily="34" charset="0"/>
              <a:buNone/>
            </a:pPr>
            <a:endParaRPr lang="en-US" sz="2200" dirty="0">
              <a:solidFill>
                <a:srgbClr val="000000"/>
              </a:solidFill>
              <a:latin typeface="Helvetica Light"/>
              <a:cs typeface="Helvetica Light"/>
            </a:endParaRPr>
          </a:p>
          <a:p>
            <a:pPr marL="0" indent="0" algn="just">
              <a:spcBef>
                <a:spcPts val="0"/>
              </a:spcBef>
              <a:buFont typeface="Arial" pitchFamily="34" charset="0"/>
              <a:buNone/>
            </a:pPr>
            <a:endParaRPr lang="en-US" sz="2200" dirty="0" smtClean="0">
              <a:solidFill>
                <a:srgbClr val="000000"/>
              </a:solidFill>
              <a:latin typeface="Helvetica Light"/>
              <a:cs typeface="Helvetica Light"/>
            </a:endParaRPr>
          </a:p>
          <a:p>
            <a:pPr marL="0" indent="0" algn="just">
              <a:spcBef>
                <a:spcPts val="0"/>
              </a:spcBef>
              <a:buFont typeface="Arial" pitchFamily="34" charset="0"/>
              <a:buNone/>
            </a:pPr>
            <a:endParaRPr lang="en-US" sz="2200" dirty="0">
              <a:solidFill>
                <a:srgbClr val="000000"/>
              </a:solidFill>
              <a:latin typeface="Helvetica Light"/>
              <a:cs typeface="Helvetica Light"/>
            </a:endParaRPr>
          </a:p>
          <a:p>
            <a:pPr marL="0" indent="0" algn="just">
              <a:spcBef>
                <a:spcPts val="0"/>
              </a:spcBef>
              <a:buFont typeface="Arial" pitchFamily="34" charset="0"/>
              <a:buNone/>
            </a:pPr>
            <a:endParaRPr lang="en-US" sz="2200" dirty="0" smtClean="0">
              <a:solidFill>
                <a:srgbClr val="000000"/>
              </a:solidFill>
              <a:latin typeface="Helvetica Light"/>
              <a:cs typeface="Helvetica Light"/>
            </a:endParaRPr>
          </a:p>
          <a:p>
            <a:pPr marL="0" indent="0" algn="just">
              <a:spcBef>
                <a:spcPts val="0"/>
              </a:spcBef>
              <a:buFont typeface="Arial" pitchFamily="34" charset="0"/>
              <a:buNone/>
            </a:pPr>
            <a:endParaRPr lang="en-US" sz="2200" dirty="0">
              <a:solidFill>
                <a:srgbClr val="000000"/>
              </a:solidFill>
              <a:latin typeface="Helvetica Light"/>
              <a:cs typeface="Helvetica Light"/>
            </a:endParaRPr>
          </a:p>
          <a:p>
            <a:pPr marL="0" indent="0" algn="just">
              <a:spcBef>
                <a:spcPts val="0"/>
              </a:spcBef>
              <a:buFont typeface="Arial" pitchFamily="34" charset="0"/>
              <a:buNone/>
            </a:pPr>
            <a:endParaRPr lang="en-US" sz="2200" dirty="0" smtClean="0">
              <a:solidFill>
                <a:srgbClr val="000000"/>
              </a:solidFill>
              <a:latin typeface="Helvetica Light"/>
              <a:cs typeface="Helvetica Light"/>
            </a:endParaRPr>
          </a:p>
          <a:p>
            <a:pPr marL="0" indent="0" algn="just">
              <a:spcBef>
                <a:spcPts val="0"/>
              </a:spcBef>
              <a:buFont typeface="Arial" pitchFamily="34" charset="0"/>
              <a:buNone/>
            </a:pPr>
            <a:endParaRPr lang="en-US" sz="2200" dirty="0" smtClean="0">
              <a:solidFill>
                <a:srgbClr val="000000"/>
              </a:solidFill>
              <a:latin typeface="Helvetica Light"/>
              <a:cs typeface="Helvetica Light"/>
            </a:endParaRPr>
          </a:p>
          <a:p>
            <a:pPr marL="0" indent="0" algn="just">
              <a:spcBef>
                <a:spcPts val="0"/>
              </a:spcBef>
              <a:buFont typeface="Arial" pitchFamily="34" charset="0"/>
              <a:buNone/>
            </a:pPr>
            <a:r>
              <a:rPr lang="en-US" sz="2200" dirty="0" smtClean="0">
                <a:solidFill>
                  <a:srgbClr val="000000"/>
                </a:solidFill>
                <a:latin typeface="Helvetica Light"/>
                <a:cs typeface="Helvetica Light"/>
              </a:rPr>
              <a:t>They most want to have a say about:</a:t>
            </a:r>
          </a:p>
          <a:p>
            <a:pPr marL="0" indent="0" algn="just">
              <a:spcBef>
                <a:spcPts val="0"/>
              </a:spcBef>
              <a:buFont typeface="Arial" pitchFamily="34" charset="0"/>
              <a:buNone/>
            </a:pPr>
            <a:endParaRPr lang="en-US" sz="900" dirty="0" smtClean="0">
              <a:solidFill>
                <a:srgbClr val="000000"/>
              </a:solidFill>
              <a:latin typeface="Helvetica Light"/>
              <a:cs typeface="Helvetica Light"/>
            </a:endParaRPr>
          </a:p>
          <a:p>
            <a:pPr marL="0" indent="0">
              <a:spcBef>
                <a:spcPts val="0"/>
              </a:spcBef>
              <a:buNone/>
            </a:pPr>
            <a:r>
              <a:rPr lang="en-US" sz="2200" dirty="0" smtClean="0">
                <a:solidFill>
                  <a:srgbClr val="000000"/>
                </a:solidFill>
                <a:latin typeface="Helvetica Light"/>
                <a:cs typeface="Helvetica Light"/>
              </a:rPr>
              <a:t>1. Who </a:t>
            </a:r>
            <a:r>
              <a:rPr lang="en-US" sz="2200" dirty="0">
                <a:solidFill>
                  <a:srgbClr val="000000"/>
                </a:solidFill>
                <a:latin typeface="Helvetica Light"/>
                <a:cs typeface="Helvetica Light"/>
              </a:rPr>
              <a:t>they sit </a:t>
            </a:r>
            <a:r>
              <a:rPr lang="en-US" sz="2200" dirty="0" smtClean="0">
                <a:solidFill>
                  <a:srgbClr val="000000"/>
                </a:solidFill>
                <a:latin typeface="Helvetica Light"/>
                <a:cs typeface="Helvetica Light"/>
              </a:rPr>
              <a:t>near</a:t>
            </a:r>
          </a:p>
          <a:p>
            <a:pPr marL="0" indent="0">
              <a:spcBef>
                <a:spcPts val="0"/>
              </a:spcBef>
              <a:buNone/>
            </a:pPr>
            <a:r>
              <a:rPr lang="en-US" sz="2200" dirty="0" smtClean="0">
                <a:solidFill>
                  <a:srgbClr val="000000"/>
                </a:solidFill>
                <a:latin typeface="Helvetica Light"/>
                <a:cs typeface="Helvetica Light"/>
              </a:rPr>
              <a:t>2. What they learn</a:t>
            </a:r>
          </a:p>
          <a:p>
            <a:pPr marL="0" indent="0">
              <a:spcBef>
                <a:spcPts val="0"/>
              </a:spcBef>
              <a:buNone/>
            </a:pPr>
            <a:r>
              <a:rPr lang="en-US" sz="2200" dirty="0" smtClean="0">
                <a:solidFill>
                  <a:srgbClr val="000000"/>
                </a:solidFill>
                <a:latin typeface="Helvetica Light"/>
                <a:cs typeface="Helvetica Light"/>
              </a:rPr>
              <a:t>3</a:t>
            </a:r>
            <a:r>
              <a:rPr lang="en-US" sz="2200" dirty="0">
                <a:solidFill>
                  <a:srgbClr val="000000"/>
                </a:solidFill>
                <a:latin typeface="Helvetica Light"/>
                <a:cs typeface="Helvetica Light"/>
              </a:rPr>
              <a:t>. Whether they see the school </a:t>
            </a:r>
            <a:r>
              <a:rPr lang="en-US" sz="2200" dirty="0" err="1" smtClean="0">
                <a:solidFill>
                  <a:srgbClr val="000000"/>
                </a:solidFill>
                <a:latin typeface="Helvetica Light"/>
                <a:cs typeface="Helvetica Light"/>
              </a:rPr>
              <a:t>counsellor</a:t>
            </a:r>
            <a:endParaRPr lang="en-US" sz="2200" dirty="0" smtClean="0">
              <a:solidFill>
                <a:srgbClr val="000000"/>
              </a:solidFill>
              <a:latin typeface="Helvetica Light"/>
              <a:cs typeface="Helvetica Light"/>
            </a:endParaRPr>
          </a:p>
          <a:p>
            <a:pPr marL="0" indent="0">
              <a:spcBef>
                <a:spcPts val="0"/>
              </a:spcBef>
              <a:buNone/>
            </a:pPr>
            <a:r>
              <a:rPr lang="en-US" sz="2200" dirty="0" smtClean="0">
                <a:solidFill>
                  <a:srgbClr val="000000"/>
                </a:solidFill>
                <a:latin typeface="Helvetica Light"/>
                <a:cs typeface="Helvetica Light"/>
              </a:rPr>
              <a:t>4. School rules</a:t>
            </a:r>
            <a:endParaRPr lang="en-US" sz="2200" dirty="0">
              <a:solidFill>
                <a:srgbClr val="000000"/>
              </a:solidFill>
              <a:latin typeface="Helvetica Light"/>
              <a:cs typeface="Helvetica Light"/>
            </a:endParaRPr>
          </a:p>
          <a:p>
            <a:pPr marL="0" indent="0">
              <a:spcBef>
                <a:spcPts val="0"/>
              </a:spcBef>
              <a:buNone/>
            </a:pPr>
            <a:r>
              <a:rPr lang="en-US" sz="2200" dirty="0" smtClean="0">
                <a:solidFill>
                  <a:srgbClr val="000000"/>
                </a:solidFill>
                <a:latin typeface="Helvetica Light"/>
                <a:cs typeface="Helvetica Light"/>
              </a:rPr>
              <a:t>5</a:t>
            </a:r>
            <a:r>
              <a:rPr lang="en-US" sz="2200" dirty="0">
                <a:solidFill>
                  <a:srgbClr val="000000"/>
                </a:solidFill>
                <a:latin typeface="Helvetica Light"/>
                <a:cs typeface="Helvetica Light"/>
              </a:rPr>
              <a:t>. Punishments about breaking school rules</a:t>
            </a:r>
          </a:p>
          <a:p>
            <a:pPr marL="0" indent="0" algn="just">
              <a:spcBef>
                <a:spcPts val="0"/>
              </a:spcBef>
              <a:buFont typeface="Arial" pitchFamily="34" charset="0"/>
              <a:buNone/>
            </a:pPr>
            <a:endParaRPr lang="en-US" sz="2200" dirty="0">
              <a:solidFill>
                <a:srgbClr val="000000"/>
              </a:solidFill>
              <a:latin typeface="Open Sans Light"/>
              <a:cs typeface="Open Sans Light"/>
            </a:endParaRPr>
          </a:p>
          <a:p>
            <a:pPr marL="0" indent="0" algn="just">
              <a:spcBef>
                <a:spcPts val="0"/>
              </a:spcBef>
              <a:buFont typeface="Arial" pitchFamily="34" charset="0"/>
              <a:buNone/>
            </a:pPr>
            <a:endParaRPr lang="en-US" sz="900" dirty="0" smtClean="0">
              <a:solidFill>
                <a:srgbClr val="000000"/>
              </a:solidFill>
              <a:latin typeface="Open Sans Light"/>
              <a:cs typeface="Open Sans Light"/>
            </a:endParaRPr>
          </a:p>
          <a:p>
            <a:pPr marL="0" indent="0">
              <a:buFont typeface="Arial" pitchFamily="34" charset="0"/>
              <a:buNone/>
            </a:pPr>
            <a:endParaRPr lang="en-US" sz="2200" dirty="0"/>
          </a:p>
        </p:txBody>
      </p:sp>
      <p:sp>
        <p:nvSpPr>
          <p:cNvPr id="2" name="TextBox 1"/>
          <p:cNvSpPr txBox="1"/>
          <p:nvPr/>
        </p:nvSpPr>
        <p:spPr>
          <a:xfrm>
            <a:off x="323528" y="188640"/>
            <a:ext cx="8352928" cy="707886"/>
          </a:xfrm>
          <a:prstGeom prst="rect">
            <a:avLst/>
          </a:prstGeom>
          <a:noFill/>
        </p:spPr>
        <p:txBody>
          <a:bodyPr wrap="square" rtlCol="0">
            <a:spAutoFit/>
          </a:bodyPr>
          <a:lstStyle/>
          <a:p>
            <a:pPr algn="ctr"/>
            <a:r>
              <a:rPr lang="en-US" sz="4000" dirty="0" smtClean="0">
                <a:latin typeface="Helvetica"/>
                <a:cs typeface="Helvetica"/>
              </a:rPr>
              <a:t>Having a Say</a:t>
            </a:r>
            <a:endParaRPr lang="en-US" sz="4000" dirty="0">
              <a:latin typeface="Helvetica"/>
              <a:cs typeface="Helvetica"/>
            </a:endParaRPr>
          </a:p>
        </p:txBody>
      </p:sp>
      <p:pic>
        <p:nvPicPr>
          <p:cNvPr id="12" name="Picture 11" descr="C:\Users\jtruscot\AppData\Local\Microsoft\Windows\Temporary Internet Files\Content.IE5\SEFOW5YF\MP9004276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16832"/>
            <a:ext cx="2236749" cy="23042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987824" y="1916832"/>
            <a:ext cx="5688632" cy="2246769"/>
          </a:xfrm>
          <a:prstGeom prst="rect">
            <a:avLst/>
          </a:prstGeom>
          <a:noFill/>
        </p:spPr>
        <p:txBody>
          <a:bodyPr wrap="square" rtlCol="0">
            <a:spAutoFit/>
          </a:bodyPr>
          <a:lstStyle/>
          <a:p>
            <a:pPr algn="just"/>
            <a:r>
              <a:rPr lang="en-AU" sz="2000" i="1" dirty="0" smtClean="0">
                <a:latin typeface="Helvetica Light"/>
                <a:cs typeface="Helvetica Light"/>
              </a:rPr>
              <a:t>“</a:t>
            </a:r>
            <a:r>
              <a:rPr lang="en-AU" sz="2000" i="1" dirty="0">
                <a:latin typeface="Helvetica Light"/>
                <a:cs typeface="Helvetica Light"/>
              </a:rPr>
              <a:t>Having a say so people actually listen to you”</a:t>
            </a:r>
          </a:p>
          <a:p>
            <a:pPr algn="just"/>
            <a:endParaRPr lang="en-AU" sz="1000" i="1" dirty="0">
              <a:latin typeface="Helvetica Light"/>
              <a:cs typeface="Helvetica Light"/>
            </a:endParaRPr>
          </a:p>
          <a:p>
            <a:pPr algn="just"/>
            <a:r>
              <a:rPr lang="en-US" sz="2000" i="1" dirty="0" smtClean="0">
                <a:latin typeface="Helvetica Light"/>
                <a:cs typeface="Helvetica Light"/>
              </a:rPr>
              <a:t>“</a:t>
            </a:r>
            <a:r>
              <a:rPr lang="en-US" sz="2000" i="1" dirty="0">
                <a:latin typeface="Helvetica Light"/>
                <a:cs typeface="Helvetica Light"/>
              </a:rPr>
              <a:t>I think having things forced upon you can make you feel that your decisions don’t </a:t>
            </a:r>
            <a:r>
              <a:rPr lang="en-US" sz="2000" i="1" dirty="0" smtClean="0">
                <a:latin typeface="Helvetica Light"/>
                <a:cs typeface="Helvetica Light"/>
              </a:rPr>
              <a:t>matter</a:t>
            </a:r>
            <a:r>
              <a:rPr lang="en-US" sz="2000" i="1" dirty="0">
                <a:latin typeface="Helvetica Light"/>
                <a:cs typeface="Helvetica Light"/>
              </a:rPr>
              <a:t>”</a:t>
            </a:r>
          </a:p>
          <a:p>
            <a:pPr algn="just"/>
            <a:endParaRPr lang="en-US" sz="1000" i="1" dirty="0">
              <a:latin typeface="Helvetica Light"/>
              <a:cs typeface="Helvetica Light"/>
            </a:endParaRPr>
          </a:p>
          <a:p>
            <a:pPr algn="just"/>
            <a:r>
              <a:rPr lang="en-AU" sz="2000" i="1" dirty="0" smtClean="0">
                <a:latin typeface="Helvetica Light"/>
                <a:cs typeface="Helvetica Light"/>
              </a:rPr>
              <a:t>“</a:t>
            </a:r>
            <a:r>
              <a:rPr lang="en-AU" sz="2000" i="1" dirty="0">
                <a:latin typeface="Helvetica Light"/>
                <a:cs typeface="Helvetica Light"/>
              </a:rPr>
              <a:t>We should get more of a say like with the  way rules are made. It’s meant to be  </a:t>
            </a:r>
            <a:r>
              <a:rPr lang="en-AU" sz="2000" i="1" dirty="0" smtClean="0">
                <a:latin typeface="Helvetica Light"/>
                <a:cs typeface="Helvetica Light"/>
              </a:rPr>
              <a:t>that </a:t>
            </a:r>
            <a:r>
              <a:rPr lang="en-AU" sz="2000" i="1" dirty="0">
                <a:latin typeface="Helvetica Light"/>
                <a:cs typeface="Helvetica Light"/>
              </a:rPr>
              <a:t>people it affects get a say”</a:t>
            </a:r>
            <a:endParaRPr lang="en-US" sz="2000" i="1" dirty="0">
              <a:latin typeface="Helvetica Light"/>
              <a:cs typeface="Helvetica Light"/>
            </a:endParaRPr>
          </a:p>
        </p:txBody>
      </p:sp>
      <p:pic>
        <p:nvPicPr>
          <p:cNvPr id="10" name="Picture 9" descr="wellbe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725144"/>
            <a:ext cx="3098800" cy="1485900"/>
          </a:xfrm>
          <a:prstGeom prst="rect">
            <a:avLst/>
          </a:prstGeom>
        </p:spPr>
      </p:pic>
    </p:spTree>
    <p:extLst>
      <p:ext uri="{BB962C8B-B14F-4D97-AF65-F5344CB8AC3E}">
        <p14:creationId xmlns:p14="http://schemas.microsoft.com/office/powerpoint/2010/main" val="2817140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188640"/>
            <a:ext cx="82296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latin typeface="Helvetica"/>
                <a:cs typeface="Helvetica"/>
              </a:rPr>
              <a:t>Reciprocity of Recognition</a:t>
            </a:r>
            <a:endParaRPr lang="en-AU" sz="4000" dirty="0">
              <a:latin typeface="Helvetica"/>
              <a:cs typeface="Helvetica"/>
            </a:endParaRPr>
          </a:p>
        </p:txBody>
      </p:sp>
      <p:sp>
        <p:nvSpPr>
          <p:cNvPr id="6" name="TextBox 5"/>
          <p:cNvSpPr txBox="1"/>
          <p:nvPr/>
        </p:nvSpPr>
        <p:spPr>
          <a:xfrm>
            <a:off x="467544" y="1340768"/>
            <a:ext cx="8208912" cy="4093428"/>
          </a:xfrm>
          <a:prstGeom prst="rect">
            <a:avLst/>
          </a:prstGeom>
          <a:noFill/>
        </p:spPr>
        <p:txBody>
          <a:bodyPr wrap="square" rtlCol="0">
            <a:spAutoFit/>
          </a:bodyPr>
          <a:lstStyle/>
          <a:p>
            <a:pPr marL="342900" indent="-342900" algn="just">
              <a:buFont typeface="Arial"/>
              <a:buChar char="•"/>
            </a:pPr>
            <a:r>
              <a:rPr lang="en-US" sz="2200" dirty="0" smtClean="0">
                <a:latin typeface="Helvetica Light"/>
                <a:cs typeface="Helvetica Light"/>
              </a:rPr>
              <a:t>Recognition acting through relationships influences wellbeing</a:t>
            </a:r>
          </a:p>
          <a:p>
            <a:pPr marL="342900" indent="-342900" algn="just">
              <a:buFont typeface="Arial"/>
              <a:buChar char="•"/>
            </a:pPr>
            <a:endParaRPr lang="en-US" sz="1000" dirty="0" smtClean="0">
              <a:latin typeface="Helvetica Light"/>
              <a:cs typeface="Helvetica Light"/>
            </a:endParaRPr>
          </a:p>
          <a:p>
            <a:pPr algn="just"/>
            <a:endParaRPr lang="en-AU" sz="1000" dirty="0">
              <a:latin typeface="Helvetica Light"/>
              <a:cs typeface="Helvetica Light"/>
            </a:endParaRPr>
          </a:p>
          <a:p>
            <a:pPr marL="342900" indent="-342900" algn="just">
              <a:buFont typeface="Arial"/>
              <a:buChar char="•"/>
            </a:pPr>
            <a:r>
              <a:rPr lang="en-US" sz="2200" dirty="0">
                <a:latin typeface="Helvetica Light"/>
                <a:cs typeface="Helvetica Light"/>
              </a:rPr>
              <a:t>Most staff were conscious of the reciprocal nature of </a:t>
            </a:r>
            <a:r>
              <a:rPr lang="en-US" sz="2200" dirty="0" smtClean="0">
                <a:latin typeface="Helvetica Light"/>
                <a:cs typeface="Helvetica Light"/>
              </a:rPr>
              <a:t>recognition</a:t>
            </a:r>
          </a:p>
          <a:p>
            <a:pPr algn="just"/>
            <a:endParaRPr lang="en-US" sz="1000" dirty="0">
              <a:latin typeface="Helvetica Light"/>
              <a:cs typeface="Helvetica Light"/>
            </a:endParaRPr>
          </a:p>
          <a:p>
            <a:pPr marL="342900" indent="-342900" algn="just">
              <a:buFont typeface="Arial"/>
              <a:buChar char="•"/>
            </a:pPr>
            <a:endParaRPr lang="en-US" sz="1000" dirty="0">
              <a:latin typeface="Helvetica Light"/>
              <a:cs typeface="Helvetica Light"/>
            </a:endParaRPr>
          </a:p>
          <a:p>
            <a:pPr marL="342900" indent="-342900" algn="just">
              <a:buFont typeface="Arial"/>
              <a:buChar char="•"/>
            </a:pPr>
            <a:r>
              <a:rPr lang="en-US" sz="2200" dirty="0" smtClean="0">
                <a:latin typeface="Helvetica Light"/>
                <a:cs typeface="Helvetica Light"/>
              </a:rPr>
              <a:t>Staff </a:t>
            </a:r>
            <a:r>
              <a:rPr lang="en-US" sz="2200" dirty="0">
                <a:latin typeface="Helvetica Light"/>
                <a:cs typeface="Helvetica Light"/>
              </a:rPr>
              <a:t>who give respect only when they </a:t>
            </a:r>
            <a:r>
              <a:rPr lang="en-US" sz="2200" dirty="0" smtClean="0">
                <a:latin typeface="Helvetica Light"/>
                <a:cs typeface="Helvetica Light"/>
              </a:rPr>
              <a:t>receive </a:t>
            </a:r>
            <a:r>
              <a:rPr lang="en-US" sz="2200" dirty="0">
                <a:latin typeface="Helvetica Light"/>
                <a:cs typeface="Helvetica Light"/>
              </a:rPr>
              <a:t>respect from the students first</a:t>
            </a:r>
            <a:r>
              <a:rPr lang="en-US" sz="2200" dirty="0" smtClean="0">
                <a:latin typeface="Helvetica Light"/>
                <a:cs typeface="Helvetica Light"/>
              </a:rPr>
              <a:t>, </a:t>
            </a:r>
            <a:r>
              <a:rPr lang="en-US" sz="2200" dirty="0">
                <a:latin typeface="Helvetica Light"/>
                <a:cs typeface="Helvetica Light"/>
              </a:rPr>
              <a:t>reported feeling less respected </a:t>
            </a:r>
            <a:r>
              <a:rPr lang="en-US" sz="2200" dirty="0" smtClean="0">
                <a:latin typeface="Helvetica Light"/>
                <a:cs typeface="Helvetica Light"/>
              </a:rPr>
              <a:t>by </a:t>
            </a:r>
            <a:r>
              <a:rPr lang="en-US" sz="2200" dirty="0">
                <a:latin typeface="Helvetica Light"/>
                <a:cs typeface="Helvetica Light"/>
              </a:rPr>
              <a:t>students</a:t>
            </a:r>
          </a:p>
          <a:p>
            <a:endParaRPr lang="en-US" sz="2200" dirty="0">
              <a:latin typeface="Open Sans Light"/>
              <a:cs typeface="Open Sans Light"/>
            </a:endParaRPr>
          </a:p>
          <a:p>
            <a:endParaRPr lang="en-US" sz="2200" dirty="0">
              <a:latin typeface="Open Sans Light"/>
              <a:cs typeface="Open Sans Light"/>
            </a:endParaRPr>
          </a:p>
          <a:p>
            <a:endParaRPr lang="en-US" sz="2200" b="1" dirty="0">
              <a:latin typeface="Open Sans Light"/>
              <a:cs typeface="Open Sans Light"/>
            </a:endParaRPr>
          </a:p>
          <a:p>
            <a:pPr marL="342900" indent="-342900">
              <a:buFont typeface="Arial"/>
              <a:buChar char="•"/>
            </a:pPr>
            <a:endParaRPr lang="en-US" sz="2200" dirty="0">
              <a:latin typeface="Open Sans Light"/>
              <a:cs typeface="Open Sans Light"/>
            </a:endParaRPr>
          </a:p>
          <a:p>
            <a:endParaRPr lang="en-US" sz="2200" dirty="0">
              <a:latin typeface="Open Sans Light"/>
              <a:cs typeface="Open Sans Light"/>
            </a:endParaRP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077072"/>
            <a:ext cx="3479800" cy="2336800"/>
          </a:xfrm>
          <a:prstGeom prst="rect">
            <a:avLst/>
          </a:prstGeom>
        </p:spPr>
      </p:pic>
      <p:pic>
        <p:nvPicPr>
          <p:cNvPr id="3" name="Picture 2" descr="orn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100" y="4889500"/>
            <a:ext cx="1485900" cy="1968500"/>
          </a:xfrm>
          <a:prstGeom prst="rect">
            <a:avLst/>
          </a:prstGeom>
        </p:spPr>
      </p:pic>
      <p:sp>
        <p:nvSpPr>
          <p:cNvPr id="10" name="Rectangle 9"/>
          <p:cNvSpPr/>
          <p:nvPr/>
        </p:nvSpPr>
        <p:spPr>
          <a:xfrm>
            <a:off x="4644008" y="4365104"/>
            <a:ext cx="3816424" cy="1785104"/>
          </a:xfrm>
          <a:prstGeom prst="rect">
            <a:avLst/>
          </a:prstGeom>
        </p:spPr>
        <p:txBody>
          <a:bodyPr wrap="square">
            <a:spAutoFit/>
          </a:bodyPr>
          <a:lstStyle/>
          <a:p>
            <a:pPr marL="342900" indent="-342900">
              <a:buFont typeface="Arial"/>
              <a:buChar char="•"/>
            </a:pPr>
            <a:r>
              <a:rPr lang="en-US" sz="2200" dirty="0">
                <a:latin typeface="Helvetica Light"/>
                <a:cs typeface="Helvetica Light"/>
              </a:rPr>
              <a:t>Teachers </a:t>
            </a:r>
            <a:r>
              <a:rPr lang="en-US" sz="2200" dirty="0" smtClean="0">
                <a:latin typeface="Helvetica Light"/>
                <a:cs typeface="Helvetica Light"/>
              </a:rPr>
              <a:t>highlighted that their own recognition </a:t>
            </a:r>
            <a:r>
              <a:rPr lang="en-US" sz="2200" dirty="0">
                <a:latin typeface="Helvetica Light"/>
                <a:cs typeface="Helvetica Light"/>
              </a:rPr>
              <a:t>and </a:t>
            </a:r>
            <a:r>
              <a:rPr lang="en-US" sz="2200" dirty="0" smtClean="0">
                <a:latin typeface="Helvetica Light"/>
                <a:cs typeface="Helvetica Light"/>
              </a:rPr>
              <a:t>wellbeing affects their </a:t>
            </a:r>
            <a:r>
              <a:rPr lang="en-US" sz="2200" dirty="0">
                <a:latin typeface="Helvetica Light"/>
                <a:cs typeface="Helvetica Light"/>
              </a:rPr>
              <a:t>ability to </a:t>
            </a:r>
            <a:r>
              <a:rPr lang="en-US" sz="2200" dirty="0" smtClean="0">
                <a:latin typeface="Helvetica Light"/>
                <a:cs typeface="Helvetica Light"/>
              </a:rPr>
              <a:t>provide for </a:t>
            </a:r>
          </a:p>
          <a:p>
            <a:r>
              <a:rPr lang="en-US" sz="2200" dirty="0">
                <a:latin typeface="Helvetica Light"/>
                <a:cs typeface="Helvetica Light"/>
              </a:rPr>
              <a:t> </a:t>
            </a:r>
            <a:r>
              <a:rPr lang="en-US" sz="2200" dirty="0" smtClean="0">
                <a:latin typeface="Helvetica Light"/>
                <a:cs typeface="Helvetica Light"/>
              </a:rPr>
              <a:t>    student wellbeing</a:t>
            </a:r>
            <a:endParaRPr lang="en-US" sz="2200" dirty="0">
              <a:latin typeface="Helvetica Light"/>
              <a:cs typeface="Helvetica Light"/>
            </a:endParaRPr>
          </a:p>
        </p:txBody>
      </p:sp>
    </p:spTree>
    <p:extLst>
      <p:ext uri="{BB962C8B-B14F-4D97-AF65-F5344CB8AC3E}">
        <p14:creationId xmlns:p14="http://schemas.microsoft.com/office/powerpoint/2010/main" val="3535775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smtClean="0">
                <a:latin typeface="Helvetica"/>
                <a:cs typeface="Helvetica"/>
              </a:rPr>
              <a:t>Some Points for Reflection</a:t>
            </a:r>
            <a:endParaRPr lang="en-US" sz="4000" dirty="0">
              <a:latin typeface="Helvetica"/>
              <a:cs typeface="Helvetica"/>
            </a:endParaRPr>
          </a:p>
        </p:txBody>
      </p:sp>
      <p:sp>
        <p:nvSpPr>
          <p:cNvPr id="9" name="Rectangle 8"/>
          <p:cNvSpPr/>
          <p:nvPr/>
        </p:nvSpPr>
        <p:spPr>
          <a:xfrm>
            <a:off x="611560" y="980728"/>
            <a:ext cx="7920880" cy="5016758"/>
          </a:xfrm>
          <a:prstGeom prst="rect">
            <a:avLst/>
          </a:prstGeom>
        </p:spPr>
        <p:txBody>
          <a:bodyPr wrap="square">
            <a:spAutoFit/>
          </a:bodyPr>
          <a:lstStyle/>
          <a:p>
            <a:pPr algn="just"/>
            <a:endParaRPr lang="en-US" sz="2000" dirty="0">
              <a:latin typeface="Helvetica Light"/>
              <a:cs typeface="Helvetica Light"/>
            </a:endParaRPr>
          </a:p>
          <a:p>
            <a:pPr marL="285750" indent="-285750" algn="just">
              <a:buFont typeface="Arial"/>
              <a:buChar char="•"/>
            </a:pPr>
            <a:r>
              <a:rPr lang="en-US" sz="2000" dirty="0" smtClean="0">
                <a:latin typeface="Helvetica Light"/>
                <a:cs typeface="Helvetica Light"/>
              </a:rPr>
              <a:t>What opportunities are offered for students at your school to have a say? Do these include informal opportunities within </a:t>
            </a:r>
            <a:r>
              <a:rPr lang="en-AU" sz="2000" dirty="0" smtClean="0">
                <a:latin typeface="Helvetica Light"/>
                <a:cs typeface="Helvetica Light"/>
              </a:rPr>
              <a:t>relationships? Do these include opportunities to exert personal preferences, as well as to influence </a:t>
            </a:r>
            <a:r>
              <a:rPr lang="en-AU" sz="2000" dirty="0">
                <a:latin typeface="Helvetica Light"/>
                <a:cs typeface="Helvetica Light"/>
              </a:rPr>
              <a:t>systems and structures, </a:t>
            </a:r>
            <a:r>
              <a:rPr lang="en-AU" sz="2000" dirty="0" smtClean="0">
                <a:latin typeface="Helvetica Light"/>
                <a:cs typeface="Helvetica Light"/>
              </a:rPr>
              <a:t>the school environment</a:t>
            </a:r>
            <a:r>
              <a:rPr lang="en-AU" sz="2000" dirty="0">
                <a:latin typeface="Helvetica Light"/>
                <a:cs typeface="Helvetica Light"/>
              </a:rPr>
              <a:t> </a:t>
            </a:r>
            <a:r>
              <a:rPr lang="en-AU" sz="2000" dirty="0" smtClean="0">
                <a:latin typeface="Helvetica Light"/>
                <a:cs typeface="Helvetica Light"/>
              </a:rPr>
              <a:t>and teaching </a:t>
            </a:r>
            <a:r>
              <a:rPr lang="en-AU" sz="2000" dirty="0">
                <a:latin typeface="Helvetica Light"/>
                <a:cs typeface="Helvetica Light"/>
              </a:rPr>
              <a:t>and </a:t>
            </a:r>
            <a:r>
              <a:rPr lang="en-AU" sz="2000" dirty="0" smtClean="0">
                <a:latin typeface="Helvetica Light"/>
                <a:cs typeface="Helvetica Light"/>
              </a:rPr>
              <a:t>learning?</a:t>
            </a:r>
            <a:endParaRPr lang="en-US" sz="2000" dirty="0" smtClean="0">
              <a:latin typeface="Helvetica Light"/>
              <a:cs typeface="Helvetica Light"/>
            </a:endParaRPr>
          </a:p>
          <a:p>
            <a:pPr marL="285750" indent="-285750" algn="just">
              <a:buFont typeface="Arial"/>
              <a:buChar char="•"/>
            </a:pPr>
            <a:endParaRPr lang="en-US" sz="2000" dirty="0">
              <a:latin typeface="Helvetica Light"/>
              <a:cs typeface="Helvetica Light"/>
            </a:endParaRPr>
          </a:p>
          <a:p>
            <a:pPr marL="285750" indent="-285750" algn="just">
              <a:buFont typeface="Arial"/>
              <a:buChar char="•"/>
            </a:pPr>
            <a:r>
              <a:rPr lang="en-US" sz="2000" dirty="0" smtClean="0">
                <a:latin typeface="Helvetica Light"/>
                <a:cs typeface="Helvetica Light"/>
              </a:rPr>
              <a:t>How can we be sure students elected to school councils are representative of the student body and that council members feedback / listen to the concerns of their peers?</a:t>
            </a:r>
            <a:r>
              <a:rPr lang="en-US" sz="2000" dirty="0">
                <a:latin typeface="Helvetica Light"/>
                <a:cs typeface="Helvetica Light"/>
              </a:rPr>
              <a:t> </a:t>
            </a:r>
            <a:r>
              <a:rPr lang="en-US" sz="2000" dirty="0" smtClean="0">
                <a:latin typeface="Helvetica Light"/>
                <a:cs typeface="Helvetica Light"/>
              </a:rPr>
              <a:t>What opportunities could you offer for all students to have a voice?</a:t>
            </a:r>
          </a:p>
          <a:p>
            <a:pPr marL="285750" indent="-285750" algn="just">
              <a:buFont typeface="Arial"/>
              <a:buChar char="•"/>
            </a:pPr>
            <a:endParaRPr lang="en-US" sz="2000" dirty="0">
              <a:latin typeface="Helvetica Light"/>
              <a:cs typeface="Helvetica Light"/>
            </a:endParaRPr>
          </a:p>
          <a:p>
            <a:pPr marL="285750" indent="-285750" algn="just">
              <a:buFont typeface="Arial"/>
              <a:buChar char="•"/>
            </a:pPr>
            <a:r>
              <a:rPr lang="en-US" sz="2000" dirty="0" smtClean="0">
                <a:latin typeface="Helvetica Light"/>
                <a:cs typeface="Helvetica Light"/>
              </a:rPr>
              <a:t>What could be done at your school to increase a culture of inclusion and respect for all students and staff? What structural / timetabling changes may need to be made? Are these feasible in the busy everyday life of your school?</a:t>
            </a:r>
            <a:endParaRPr lang="en-US" dirty="0">
              <a:latin typeface="Helvetica Light"/>
              <a:cs typeface="Helvetica Light"/>
            </a:endParaRPr>
          </a:p>
        </p:txBody>
      </p:sp>
      <p:pic>
        <p:nvPicPr>
          <p:cNvPr id="10" name="Picture 9" descr="green 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9280"/>
            <a:ext cx="9144000" cy="908719"/>
          </a:xfrm>
          <a:prstGeom prst="rect">
            <a:avLst/>
          </a:prstGeom>
        </p:spPr>
      </p:pic>
    </p:spTree>
    <p:extLst>
      <p:ext uri="{BB962C8B-B14F-4D97-AF65-F5344CB8AC3E}">
        <p14:creationId xmlns:p14="http://schemas.microsoft.com/office/powerpoint/2010/main" val="444839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577483"/>
          </a:xfrm>
        </p:spPr>
        <p:txBody>
          <a:bodyPr/>
          <a:lstStyle/>
          <a:p>
            <a:pPr marL="0" indent="0" algn="ctr">
              <a:buNone/>
            </a:pPr>
            <a:endParaRPr lang="en-US" sz="4400" dirty="0" smtClean="0">
              <a:latin typeface="Helvetica"/>
              <a:cs typeface="Helvetica"/>
            </a:endParaRPr>
          </a:p>
          <a:p>
            <a:pPr marL="0" indent="0" algn="ctr">
              <a:buNone/>
            </a:pPr>
            <a:endParaRPr lang="en-US" sz="4400" dirty="0">
              <a:latin typeface="Helvetica"/>
              <a:cs typeface="Helvetica"/>
            </a:endParaRPr>
          </a:p>
          <a:p>
            <a:pPr marL="0" indent="0" algn="ctr">
              <a:buNone/>
            </a:pPr>
            <a:endParaRPr lang="en-US" sz="4400" dirty="0" smtClean="0">
              <a:latin typeface="Helvetica"/>
              <a:cs typeface="Helvetica"/>
            </a:endParaRPr>
          </a:p>
          <a:p>
            <a:pPr marL="0" indent="0" algn="ctr">
              <a:buNone/>
            </a:pPr>
            <a:r>
              <a:rPr lang="en-US" sz="4400" dirty="0" smtClean="0">
                <a:latin typeface="Helvetica"/>
                <a:cs typeface="Helvetica"/>
              </a:rPr>
              <a:t>Implications for Schools</a:t>
            </a:r>
            <a:endParaRPr lang="en-US" sz="4400" dirty="0">
              <a:latin typeface="Helvetica"/>
              <a:cs typeface="Helvetica"/>
            </a:endParaRPr>
          </a:p>
        </p:txBody>
      </p:sp>
      <p:pic>
        <p:nvPicPr>
          <p:cNvPr id="4" name="Picture 3"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76672"/>
            <a:ext cx="4066955" cy="2304256"/>
          </a:xfrm>
          <a:prstGeom prst="rect">
            <a:avLst/>
          </a:prstGeom>
        </p:spPr>
      </p:pic>
      <p:pic>
        <p:nvPicPr>
          <p:cNvPr id="5" name="Picture 4"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0430"/>
            <a:ext cx="9144000" cy="1117569"/>
          </a:xfrm>
          <a:prstGeom prst="rect">
            <a:avLst/>
          </a:prstGeom>
        </p:spPr>
      </p:pic>
    </p:spTree>
    <p:extLst>
      <p:ext uri="{BB962C8B-B14F-4D97-AF65-F5344CB8AC3E}">
        <p14:creationId xmlns:p14="http://schemas.microsoft.com/office/powerpoint/2010/main" val="1126087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smtClean="0">
                <a:latin typeface="Helvetica"/>
                <a:cs typeface="Helvetica"/>
              </a:rPr>
              <a:t>Key Messages</a:t>
            </a:r>
            <a:endParaRPr lang="en-US" dirty="0">
              <a:latin typeface="Helvetica"/>
              <a:cs typeface="Helvetica"/>
            </a:endParaRPr>
          </a:p>
        </p:txBody>
      </p:sp>
      <p:pic>
        <p:nvPicPr>
          <p:cNvPr id="4" name="Picture 3"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9280"/>
            <a:ext cx="9144000" cy="908719"/>
          </a:xfrm>
          <a:prstGeom prst="rect">
            <a:avLst/>
          </a:prstGeom>
        </p:spPr>
      </p:pic>
      <p:sp>
        <p:nvSpPr>
          <p:cNvPr id="6" name="Content Placeholder 2"/>
          <p:cNvSpPr>
            <a:spLocks noGrp="1"/>
          </p:cNvSpPr>
          <p:nvPr>
            <p:ph idx="1"/>
          </p:nvPr>
        </p:nvSpPr>
        <p:spPr>
          <a:xfrm>
            <a:off x="467544" y="1268760"/>
            <a:ext cx="8229600" cy="4525963"/>
          </a:xfrm>
        </p:spPr>
        <p:txBody>
          <a:bodyPr>
            <a:noAutofit/>
          </a:bodyPr>
          <a:lstStyle/>
          <a:p>
            <a:pPr algn="just"/>
            <a:r>
              <a:rPr lang="en-US" sz="2000" dirty="0">
                <a:latin typeface="Helvetica Light"/>
                <a:cs typeface="Helvetica Light"/>
              </a:rPr>
              <a:t>This research draws attention to the key role of relationships with significant people in supporting student </a:t>
            </a:r>
            <a:r>
              <a:rPr lang="en-US" sz="2000" dirty="0" smtClean="0">
                <a:latin typeface="Helvetica Light"/>
                <a:cs typeface="Helvetica Light"/>
              </a:rPr>
              <a:t>wellbeing</a:t>
            </a:r>
          </a:p>
          <a:p>
            <a:pPr algn="just"/>
            <a:endParaRPr lang="en-AU" sz="1000" dirty="0" smtClean="0">
              <a:latin typeface="Helvetica Light"/>
              <a:cs typeface="Helvetica Light"/>
            </a:endParaRPr>
          </a:p>
          <a:p>
            <a:pPr algn="just"/>
            <a:r>
              <a:rPr lang="en-US" sz="2000" dirty="0">
                <a:latin typeface="Helvetica Light"/>
                <a:cs typeface="Helvetica Light"/>
              </a:rPr>
              <a:t>Relationships are key to student wellbeing but in the routine everyday practice of schools student-teacher relationships are often </a:t>
            </a:r>
            <a:r>
              <a:rPr lang="en-US" sz="2000" dirty="0" smtClean="0">
                <a:latin typeface="Helvetica Light"/>
                <a:cs typeface="Helvetica Light"/>
              </a:rPr>
              <a:t>eclipsed</a:t>
            </a:r>
            <a:endParaRPr lang="en-AU" sz="2000" dirty="0">
              <a:latin typeface="Helvetica Light"/>
              <a:cs typeface="Helvetica Light"/>
            </a:endParaRPr>
          </a:p>
          <a:p>
            <a:pPr marL="0" indent="0" algn="just">
              <a:buNone/>
            </a:pPr>
            <a:endParaRPr lang="en-AU" sz="1000" dirty="0">
              <a:latin typeface="Helvetica Light"/>
              <a:cs typeface="Helvetica Light"/>
            </a:endParaRPr>
          </a:p>
          <a:p>
            <a:pPr algn="just"/>
            <a:r>
              <a:rPr lang="en-US" sz="2000" dirty="0">
                <a:latin typeface="Helvetica Light"/>
                <a:cs typeface="Helvetica Light"/>
              </a:rPr>
              <a:t>Opportunities for students to have a say are critically important, but tokenistic efforts can lead students to withdraw from </a:t>
            </a:r>
            <a:r>
              <a:rPr lang="en-US" sz="2000" dirty="0" smtClean="0">
                <a:latin typeface="Helvetica Light"/>
                <a:cs typeface="Helvetica Light"/>
              </a:rPr>
              <a:t>participating</a:t>
            </a:r>
            <a:endParaRPr lang="en-US" sz="2000" dirty="0">
              <a:latin typeface="Helvetica Light"/>
              <a:cs typeface="Helvetica Light"/>
            </a:endParaRPr>
          </a:p>
          <a:p>
            <a:pPr algn="just"/>
            <a:endParaRPr lang="en-US" sz="1000" dirty="0" smtClean="0">
              <a:latin typeface="Helvetica Light"/>
              <a:cs typeface="Helvetica Light"/>
            </a:endParaRPr>
          </a:p>
          <a:p>
            <a:pPr algn="just"/>
            <a:r>
              <a:rPr lang="en-US" sz="2000" dirty="0">
                <a:latin typeface="Helvetica Light"/>
                <a:cs typeface="Helvetica Light"/>
              </a:rPr>
              <a:t>Recognition theory provides a framework for strengthening relationships and improving wellbeing</a:t>
            </a:r>
            <a:endParaRPr lang="en-US" sz="2000" dirty="0" smtClean="0">
              <a:latin typeface="Helvetica Light"/>
              <a:cs typeface="Helvetica Light"/>
            </a:endParaRPr>
          </a:p>
          <a:p>
            <a:pPr algn="just"/>
            <a:endParaRPr lang="en-AU" sz="1000" dirty="0">
              <a:latin typeface="Helvetica Light"/>
              <a:cs typeface="Helvetica Light"/>
            </a:endParaRPr>
          </a:p>
          <a:p>
            <a:pPr algn="just"/>
            <a:r>
              <a:rPr lang="en-US" sz="2000" dirty="0">
                <a:latin typeface="Helvetica Light"/>
                <a:cs typeface="Helvetica Light"/>
              </a:rPr>
              <a:t>Students felt more cared for, respected and valued when teachers spent time with them, listened to them, and knew them well, compared to when they were given awards or received a good </a:t>
            </a:r>
            <a:r>
              <a:rPr lang="en-US" sz="2000" dirty="0" smtClean="0">
                <a:latin typeface="Helvetica Light"/>
                <a:cs typeface="Helvetica Light"/>
              </a:rPr>
              <a:t>report</a:t>
            </a:r>
            <a:endParaRPr lang="en-US" sz="2000" dirty="0">
              <a:latin typeface="Helvetica Light"/>
              <a:cs typeface="Helvetica Light"/>
            </a:endParaRPr>
          </a:p>
        </p:txBody>
      </p:sp>
    </p:spTree>
    <p:extLst>
      <p:ext uri="{BB962C8B-B14F-4D97-AF65-F5344CB8AC3E}">
        <p14:creationId xmlns:p14="http://schemas.microsoft.com/office/powerpoint/2010/main" val="305243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73616" cy="1143000"/>
          </a:xfrm>
          <a:noFill/>
        </p:spPr>
        <p:txBody>
          <a:bodyPr>
            <a:noAutofit/>
          </a:bodyPr>
          <a:lstStyle/>
          <a:p>
            <a:r>
              <a:rPr lang="en-AU" sz="4000" dirty="0" smtClean="0">
                <a:latin typeface="Helvetica"/>
                <a:cs typeface="Helvetica"/>
              </a:rPr>
              <a:t>Project Aims</a:t>
            </a:r>
            <a:endParaRPr lang="en-AU" sz="4000" dirty="0">
              <a:latin typeface="Helvetica"/>
              <a:cs typeface="Helvetica"/>
            </a:endParaRPr>
          </a:p>
        </p:txBody>
      </p:sp>
      <p:graphicFrame>
        <p:nvGraphicFramePr>
          <p:cNvPr id="4" name="Diagram 3"/>
          <p:cNvGraphicFramePr/>
          <p:nvPr>
            <p:extLst>
              <p:ext uri="{D42A27DB-BD31-4B8C-83A1-F6EECF244321}">
                <p14:modId xmlns:p14="http://schemas.microsoft.com/office/powerpoint/2010/main" val="720004720"/>
              </p:ext>
            </p:extLst>
          </p:nvPr>
        </p:nvGraphicFramePr>
        <p:xfrm>
          <a:off x="489583" y="1772816"/>
          <a:ext cx="8201721" cy="4424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wellbeing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5949" y="5805264"/>
            <a:ext cx="1858052" cy="1052736"/>
          </a:xfrm>
          <a:prstGeom prst="rect">
            <a:avLst/>
          </a:prstGeom>
        </p:spPr>
      </p:pic>
    </p:spTree>
    <p:extLst>
      <p:ext uri="{BB962C8B-B14F-4D97-AF65-F5344CB8AC3E}">
        <p14:creationId xmlns:p14="http://schemas.microsoft.com/office/powerpoint/2010/main" val="3284990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43000"/>
          </a:xfrm>
        </p:spPr>
        <p:txBody>
          <a:bodyPr>
            <a:normAutofit fontScale="90000"/>
          </a:bodyPr>
          <a:lstStyle/>
          <a:p>
            <a:r>
              <a:rPr lang="en-US" dirty="0" smtClean="0">
                <a:latin typeface="Helvetica"/>
                <a:cs typeface="Helvetica"/>
              </a:rPr>
              <a:t>Australian Professional Standards for Teachers</a:t>
            </a:r>
            <a:endParaRPr lang="en-US" dirty="0">
              <a:latin typeface="Helvetica"/>
              <a:cs typeface="Helvetica"/>
            </a:endParaRPr>
          </a:p>
        </p:txBody>
      </p:sp>
      <p:pic>
        <p:nvPicPr>
          <p:cNvPr id="4" name="Content Placeholder 3" descr="standards logo.jpg"/>
          <p:cNvPicPr>
            <a:picLocks noGrp="1" noChangeAspect="1"/>
          </p:cNvPicPr>
          <p:nvPr>
            <p:ph idx="1"/>
          </p:nvPr>
        </p:nvPicPr>
        <p:blipFill>
          <a:blip r:embed="rId2">
            <a:extLst>
              <a:ext uri="{28A0092B-C50C-407E-A947-70E740481C1C}">
                <a14:useLocalDpi xmlns:a14="http://schemas.microsoft.com/office/drawing/2010/main" val="0"/>
              </a:ext>
            </a:extLst>
          </a:blip>
          <a:srcRect l="3936" r="3936"/>
          <a:stretch>
            <a:fillRect/>
          </a:stretch>
        </p:blipFill>
        <p:spPr>
          <a:xfrm>
            <a:off x="323528" y="188640"/>
            <a:ext cx="2448272" cy="1346455"/>
          </a:xfrm>
        </p:spPr>
      </p:pic>
      <p:sp>
        <p:nvSpPr>
          <p:cNvPr id="5" name="TextBox 4"/>
          <p:cNvSpPr txBox="1"/>
          <p:nvPr/>
        </p:nvSpPr>
        <p:spPr>
          <a:xfrm>
            <a:off x="395536" y="1700808"/>
            <a:ext cx="8496944" cy="5693866"/>
          </a:xfrm>
          <a:prstGeom prst="rect">
            <a:avLst/>
          </a:prstGeom>
          <a:noFill/>
        </p:spPr>
        <p:txBody>
          <a:bodyPr wrap="square" rtlCol="0">
            <a:spAutoFit/>
          </a:bodyPr>
          <a:lstStyle/>
          <a:p>
            <a:pPr algn="just"/>
            <a:r>
              <a:rPr lang="en-US" sz="2000" dirty="0" smtClean="0">
                <a:latin typeface="Helvetica Light"/>
                <a:cs typeface="Helvetica Light"/>
              </a:rPr>
              <a:t>These messages link to the National Professional Standards. Especially:</a:t>
            </a:r>
          </a:p>
          <a:p>
            <a:pPr algn="just"/>
            <a:endParaRPr lang="en-US" sz="1200" b="1" dirty="0">
              <a:latin typeface="Helvetica"/>
              <a:cs typeface="Helvetica"/>
            </a:endParaRPr>
          </a:p>
          <a:p>
            <a:pPr algn="just"/>
            <a:r>
              <a:rPr lang="en-US" sz="2000" b="1" dirty="0" smtClean="0">
                <a:solidFill>
                  <a:srgbClr val="1FBB6F"/>
                </a:solidFill>
                <a:latin typeface="Helvetica"/>
                <a:cs typeface="Helvetica"/>
              </a:rPr>
              <a:t>Professional Knowledge</a:t>
            </a:r>
          </a:p>
          <a:p>
            <a:pPr marL="342900" indent="-342900" algn="just">
              <a:buAutoNum type="arabicPeriod"/>
            </a:pPr>
            <a:r>
              <a:rPr lang="en-US" sz="2000" dirty="0" smtClean="0">
                <a:latin typeface="Helvetica Light"/>
                <a:cs typeface="Helvetica Light"/>
              </a:rPr>
              <a:t>Know students and how they learn (Points 1.1 – 1.6)</a:t>
            </a:r>
          </a:p>
          <a:p>
            <a:pPr marL="342900" indent="-342900" algn="just">
              <a:buAutoNum type="arabicPeriod"/>
            </a:pPr>
            <a:endParaRPr lang="en-US" sz="1200" dirty="0" smtClean="0">
              <a:latin typeface="Helvetica Light"/>
              <a:cs typeface="Helvetica Light"/>
            </a:endParaRPr>
          </a:p>
          <a:p>
            <a:pPr algn="just"/>
            <a:r>
              <a:rPr lang="en-US" sz="2000" b="1" dirty="0" smtClean="0">
                <a:solidFill>
                  <a:srgbClr val="1FBB6F"/>
                </a:solidFill>
                <a:latin typeface="Helvetica"/>
                <a:cs typeface="Helvetica"/>
              </a:rPr>
              <a:t>Professional Practice</a:t>
            </a:r>
          </a:p>
          <a:p>
            <a:pPr algn="just"/>
            <a:r>
              <a:rPr lang="en-US" sz="2000" dirty="0" smtClean="0">
                <a:latin typeface="Helvetica Light"/>
                <a:cs typeface="Helvetica Light"/>
              </a:rPr>
              <a:t>    3.5 Use effective classroom communication</a:t>
            </a:r>
          </a:p>
          <a:p>
            <a:pPr algn="just"/>
            <a:r>
              <a:rPr lang="en-US" sz="2000" dirty="0">
                <a:latin typeface="Helvetica Light"/>
                <a:cs typeface="Helvetica Light"/>
              </a:rPr>
              <a:t> </a:t>
            </a:r>
            <a:r>
              <a:rPr lang="en-US" sz="2000" dirty="0" smtClean="0">
                <a:latin typeface="Helvetica Light"/>
                <a:cs typeface="Helvetica Light"/>
              </a:rPr>
              <a:t>   3.7 Engage parents / </a:t>
            </a:r>
            <a:r>
              <a:rPr lang="en-US" sz="2000" dirty="0" err="1" smtClean="0">
                <a:latin typeface="Helvetica Light"/>
                <a:cs typeface="Helvetica Light"/>
              </a:rPr>
              <a:t>carers</a:t>
            </a:r>
            <a:r>
              <a:rPr lang="en-US" sz="2000" dirty="0" smtClean="0">
                <a:latin typeface="Helvetica Light"/>
                <a:cs typeface="Helvetica Light"/>
              </a:rPr>
              <a:t> in the educative process</a:t>
            </a:r>
          </a:p>
          <a:p>
            <a:pPr algn="just"/>
            <a:r>
              <a:rPr lang="en-US" sz="2000" dirty="0" smtClean="0">
                <a:latin typeface="Helvetica Light"/>
                <a:cs typeface="Helvetica Light"/>
              </a:rPr>
              <a:t>    4.1 Support student participation</a:t>
            </a:r>
          </a:p>
          <a:p>
            <a:pPr algn="just"/>
            <a:r>
              <a:rPr lang="en-US" sz="2000" dirty="0">
                <a:latin typeface="Helvetica Light"/>
                <a:cs typeface="Helvetica Light"/>
              </a:rPr>
              <a:t> </a:t>
            </a:r>
            <a:r>
              <a:rPr lang="en-US" sz="2000" dirty="0" smtClean="0">
                <a:latin typeface="Helvetica Light"/>
                <a:cs typeface="Helvetica Light"/>
              </a:rPr>
              <a:t>   4.4 Maintain student safety</a:t>
            </a:r>
          </a:p>
          <a:p>
            <a:pPr algn="just"/>
            <a:r>
              <a:rPr lang="en-US" sz="2000" dirty="0">
                <a:latin typeface="Helvetica Light"/>
                <a:cs typeface="Helvetica Light"/>
              </a:rPr>
              <a:t> </a:t>
            </a:r>
            <a:r>
              <a:rPr lang="en-US" sz="2000" dirty="0" smtClean="0">
                <a:latin typeface="Helvetica Light"/>
                <a:cs typeface="Helvetica Light"/>
              </a:rPr>
              <a:t>   5.2 Provide feedback to students on their learning</a:t>
            </a:r>
          </a:p>
          <a:p>
            <a:pPr algn="just"/>
            <a:endParaRPr lang="en-US" sz="1200" b="1" dirty="0" smtClean="0">
              <a:latin typeface="Helvetica"/>
              <a:cs typeface="Helvetica"/>
            </a:endParaRPr>
          </a:p>
          <a:p>
            <a:pPr algn="just"/>
            <a:r>
              <a:rPr lang="en-US" sz="2000" b="1" dirty="0" smtClean="0">
                <a:solidFill>
                  <a:srgbClr val="1FBB6F"/>
                </a:solidFill>
                <a:latin typeface="Helvetica"/>
                <a:cs typeface="Helvetica"/>
              </a:rPr>
              <a:t>Professional Engagement</a:t>
            </a:r>
            <a:endParaRPr lang="en-US" sz="2000" b="1" dirty="0">
              <a:solidFill>
                <a:srgbClr val="1FBB6F"/>
              </a:solidFill>
              <a:latin typeface="Helvetica"/>
              <a:cs typeface="Helvetica"/>
            </a:endParaRPr>
          </a:p>
          <a:p>
            <a:pPr algn="just"/>
            <a:r>
              <a:rPr lang="en-US" sz="2000" dirty="0" smtClean="0">
                <a:latin typeface="Helvetica Light"/>
                <a:cs typeface="Helvetica Light"/>
              </a:rPr>
              <a:t>As part of professional engagement can you engage further with the standards? Are there other standards you feel also rely upon relationships and recognition? How will today’s discussions lead to change at your school?</a:t>
            </a:r>
          </a:p>
          <a:p>
            <a:endParaRPr lang="en-US" sz="2000" dirty="0" smtClean="0"/>
          </a:p>
          <a:p>
            <a:endParaRPr lang="en-US" sz="2000" dirty="0"/>
          </a:p>
        </p:txBody>
      </p:sp>
    </p:spTree>
    <p:extLst>
      <p:ext uri="{BB962C8B-B14F-4D97-AF65-F5344CB8AC3E}">
        <p14:creationId xmlns:p14="http://schemas.microsoft.com/office/powerpoint/2010/main" val="1605575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llbe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60648"/>
            <a:ext cx="2664296" cy="1509537"/>
          </a:xfrm>
          <a:prstGeom prst="rect">
            <a:avLst/>
          </a:prstGeom>
        </p:spPr>
      </p:pic>
      <p:sp>
        <p:nvSpPr>
          <p:cNvPr id="2" name="Rectangle 1"/>
          <p:cNvSpPr/>
          <p:nvPr/>
        </p:nvSpPr>
        <p:spPr>
          <a:xfrm>
            <a:off x="467544" y="404664"/>
            <a:ext cx="5616624" cy="1446550"/>
          </a:xfrm>
          <a:prstGeom prst="rect">
            <a:avLst/>
          </a:prstGeom>
        </p:spPr>
        <p:txBody>
          <a:bodyPr wrap="square">
            <a:spAutoFit/>
          </a:bodyPr>
          <a:lstStyle/>
          <a:p>
            <a:pPr algn="just"/>
            <a:r>
              <a:rPr lang="en-AU" sz="2200" dirty="0" smtClean="0">
                <a:latin typeface="Helvetica Light"/>
                <a:cs typeface="Helvetica Light"/>
              </a:rPr>
              <a:t>The </a:t>
            </a:r>
            <a:r>
              <a:rPr lang="en-AU" sz="2200" dirty="0">
                <a:latin typeface="Helvetica Light"/>
                <a:cs typeface="Helvetica Light"/>
              </a:rPr>
              <a:t>findings </a:t>
            </a:r>
            <a:r>
              <a:rPr lang="en-AU" sz="2200" dirty="0" smtClean="0">
                <a:latin typeface="Helvetica Light"/>
                <a:cs typeface="Helvetica Light"/>
              </a:rPr>
              <a:t>of this study suggest that there can never be a ‘one-size fits all’ approach to improving wellbeing.</a:t>
            </a:r>
          </a:p>
          <a:p>
            <a:pPr algn="just"/>
            <a:endParaRPr lang="en-AU" sz="2200" dirty="0" smtClean="0">
              <a:latin typeface="Helvetica Light"/>
              <a:cs typeface="Helvetica Light"/>
            </a:endParaRPr>
          </a:p>
        </p:txBody>
      </p:sp>
      <p:sp>
        <p:nvSpPr>
          <p:cNvPr id="3" name="Rectangle 2"/>
          <p:cNvSpPr/>
          <p:nvPr/>
        </p:nvSpPr>
        <p:spPr>
          <a:xfrm>
            <a:off x="467544" y="1628800"/>
            <a:ext cx="8136904" cy="3139321"/>
          </a:xfrm>
          <a:prstGeom prst="rect">
            <a:avLst/>
          </a:prstGeom>
        </p:spPr>
        <p:txBody>
          <a:bodyPr wrap="square">
            <a:spAutoFit/>
          </a:bodyPr>
          <a:lstStyle/>
          <a:p>
            <a:pPr algn="just"/>
            <a:r>
              <a:rPr lang="en-AU" sz="2200" dirty="0">
                <a:latin typeface="Helvetica Light"/>
                <a:cs typeface="Helvetica Light"/>
              </a:rPr>
              <a:t>Recognition theory points to the importance of recognising the individual (who is cared for, respected and valued) in their own right, as well as being a member of a social </a:t>
            </a:r>
            <a:r>
              <a:rPr lang="en-AU" sz="2200" dirty="0" smtClean="0">
                <a:latin typeface="Helvetica Light"/>
                <a:cs typeface="Helvetica Light"/>
              </a:rPr>
              <a:t>group.</a:t>
            </a:r>
            <a:endParaRPr lang="en-AU" sz="2200" dirty="0">
              <a:latin typeface="Helvetica Light"/>
              <a:cs typeface="Helvetica Light"/>
            </a:endParaRPr>
          </a:p>
          <a:p>
            <a:pPr algn="just"/>
            <a:endParaRPr lang="en-AU" sz="2200" dirty="0">
              <a:latin typeface="Helvetica Light"/>
              <a:cs typeface="Helvetica Light"/>
            </a:endParaRPr>
          </a:p>
          <a:p>
            <a:pPr algn="just"/>
            <a:r>
              <a:rPr lang="en-AU" sz="2200" dirty="0">
                <a:latin typeface="Helvetica Light"/>
                <a:cs typeface="Helvetica Light"/>
              </a:rPr>
              <a:t>Can you work towards facilitating the experience of genuinely being cared for, respected (with opportunities for having a say and having privacy), and valued (via contributions that are routinely and authentically </a:t>
            </a:r>
            <a:r>
              <a:rPr lang="en-AU" sz="2200" dirty="0" smtClean="0">
                <a:latin typeface="Helvetica Light"/>
                <a:cs typeface="Helvetica Light"/>
              </a:rPr>
              <a:t>validated</a:t>
            </a:r>
            <a:r>
              <a:rPr lang="en-AU" sz="2200" dirty="0">
                <a:latin typeface="Helvetica Light"/>
                <a:cs typeface="Helvetica Light"/>
              </a:rPr>
              <a:t>)…</a:t>
            </a:r>
            <a:r>
              <a:rPr lang="en-GB" sz="2200" dirty="0">
                <a:latin typeface="Helvetica Light"/>
                <a:cs typeface="Helvetica Light"/>
              </a:rPr>
              <a:t> </a:t>
            </a:r>
          </a:p>
          <a:p>
            <a:endParaRPr lang="en-GB" sz="2200" dirty="0">
              <a:latin typeface="Helvetica Light"/>
              <a:cs typeface="Helvetica Light"/>
            </a:endParaRPr>
          </a:p>
        </p:txBody>
      </p:sp>
      <p:pic>
        <p:nvPicPr>
          <p:cNvPr id="10" name="Picture 9" descr="school-tables-pupils-at-williamwood-celebr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509121"/>
            <a:ext cx="3779912" cy="1983998"/>
          </a:xfrm>
          <a:prstGeom prst="rect">
            <a:avLst/>
          </a:prstGeom>
        </p:spPr>
      </p:pic>
      <p:sp>
        <p:nvSpPr>
          <p:cNvPr id="11" name="Rectangle 10"/>
          <p:cNvSpPr/>
          <p:nvPr/>
        </p:nvSpPr>
        <p:spPr>
          <a:xfrm>
            <a:off x="971600" y="4725144"/>
            <a:ext cx="4572000" cy="1446550"/>
          </a:xfrm>
          <a:prstGeom prst="rect">
            <a:avLst/>
          </a:prstGeom>
        </p:spPr>
        <p:txBody>
          <a:bodyPr>
            <a:spAutoFit/>
          </a:bodyPr>
          <a:lstStyle/>
          <a:p>
            <a:pPr algn="just"/>
            <a:r>
              <a:rPr lang="en-GB" sz="2200" dirty="0">
                <a:latin typeface="Helvetica Light"/>
                <a:cs typeface="Helvetica Light"/>
              </a:rPr>
              <a:t>… for all members of the</a:t>
            </a:r>
          </a:p>
          <a:p>
            <a:pPr algn="just"/>
            <a:r>
              <a:rPr lang="en-GB" sz="2200" dirty="0">
                <a:latin typeface="Helvetica Light"/>
                <a:cs typeface="Helvetica Light"/>
              </a:rPr>
              <a:t>school community </a:t>
            </a:r>
          </a:p>
          <a:p>
            <a:pPr algn="just"/>
            <a:r>
              <a:rPr lang="en-GB" sz="2200" dirty="0">
                <a:latin typeface="Helvetica Light"/>
                <a:cs typeface="Helvetica Light"/>
              </a:rPr>
              <a:t>(including staff and </a:t>
            </a:r>
          </a:p>
          <a:p>
            <a:pPr algn="just"/>
            <a:r>
              <a:rPr lang="en-GB" sz="2200" dirty="0">
                <a:latin typeface="Helvetica Light"/>
                <a:cs typeface="Helvetica Light"/>
              </a:rPr>
              <a:t>parents)?</a:t>
            </a:r>
            <a:endParaRPr lang="en-US" sz="2200" dirty="0">
              <a:latin typeface="Helvetica Light"/>
              <a:cs typeface="Helvetica Light"/>
            </a:endParaRPr>
          </a:p>
        </p:txBody>
      </p:sp>
    </p:spTree>
    <p:extLst>
      <p:ext uri="{BB962C8B-B14F-4D97-AF65-F5344CB8AC3E}">
        <p14:creationId xmlns:p14="http://schemas.microsoft.com/office/powerpoint/2010/main" val="1873103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Helvetica"/>
                <a:cs typeface="Helvetica"/>
              </a:rPr>
              <a:t>References in Presentation</a:t>
            </a:r>
            <a:endParaRPr lang="en-US" sz="4000" dirty="0">
              <a:latin typeface="Helvetica"/>
              <a:cs typeface="Helvetica"/>
            </a:endParaRPr>
          </a:p>
        </p:txBody>
      </p:sp>
      <p:sp>
        <p:nvSpPr>
          <p:cNvPr id="3" name="TextBox 2"/>
          <p:cNvSpPr txBox="1"/>
          <p:nvPr/>
        </p:nvSpPr>
        <p:spPr>
          <a:xfrm>
            <a:off x="611560" y="1556792"/>
            <a:ext cx="8064896" cy="4801315"/>
          </a:xfrm>
          <a:prstGeom prst="rect">
            <a:avLst/>
          </a:prstGeom>
          <a:noFill/>
        </p:spPr>
        <p:txBody>
          <a:bodyPr wrap="square" rtlCol="0">
            <a:spAutoFit/>
          </a:bodyPr>
          <a:lstStyle/>
          <a:p>
            <a:pPr marL="285750" indent="-285750">
              <a:buFont typeface="Arial"/>
              <a:buChar char="•"/>
            </a:pPr>
            <a:r>
              <a:rPr lang="en-US" dirty="0">
                <a:latin typeface="Helvetica Light"/>
                <a:cs typeface="Helvetica Light"/>
              </a:rPr>
              <a:t>http://</a:t>
            </a:r>
            <a:r>
              <a:rPr lang="en-US" dirty="0" err="1">
                <a:latin typeface="Helvetica Light"/>
                <a:cs typeface="Helvetica Light"/>
              </a:rPr>
              <a:t>www.aitsl.edu.au</a:t>
            </a:r>
            <a:r>
              <a:rPr lang="en-US" dirty="0">
                <a:latin typeface="Helvetica Light"/>
                <a:cs typeface="Helvetica Light"/>
              </a:rPr>
              <a:t>/</a:t>
            </a:r>
            <a:r>
              <a:rPr lang="en-US" dirty="0" err="1">
                <a:latin typeface="Helvetica Light"/>
                <a:cs typeface="Helvetica Light"/>
              </a:rPr>
              <a:t>australian</a:t>
            </a:r>
            <a:r>
              <a:rPr lang="en-US" dirty="0">
                <a:latin typeface="Helvetica Light"/>
                <a:cs typeface="Helvetica Light"/>
              </a:rPr>
              <a:t>-professional-standards-for-teachers</a:t>
            </a:r>
          </a:p>
          <a:p>
            <a:pPr marL="285750" indent="-285750">
              <a:buFont typeface="Arial"/>
              <a:buChar char="•"/>
            </a:pPr>
            <a:r>
              <a:rPr lang="en-US" dirty="0" smtClean="0">
                <a:latin typeface="Helvetica Light"/>
                <a:cs typeface="Helvetica Light"/>
              </a:rPr>
              <a:t>ASPA</a:t>
            </a:r>
            <a:r>
              <a:rPr lang="en-US" dirty="0">
                <a:latin typeface="Helvetica Light"/>
                <a:cs typeface="Helvetica Light"/>
              </a:rPr>
              <a:t>. (2008). Policy position statement: Student wellbeing. </a:t>
            </a:r>
            <a:r>
              <a:rPr lang="en-US" dirty="0" err="1">
                <a:latin typeface="Helvetica Light"/>
                <a:cs typeface="Helvetica Light"/>
              </a:rPr>
              <a:t>www.aspa.asn.au</a:t>
            </a:r>
            <a:r>
              <a:rPr lang="en-US" dirty="0">
                <a:latin typeface="Helvetica Light"/>
                <a:cs typeface="Helvetica Light"/>
              </a:rPr>
              <a:t>: Australian Secondary Principals' </a:t>
            </a:r>
            <a:r>
              <a:rPr lang="en-US" dirty="0" smtClean="0">
                <a:latin typeface="Helvetica Light"/>
                <a:cs typeface="Helvetica Light"/>
              </a:rPr>
              <a:t>Association.</a:t>
            </a:r>
          </a:p>
          <a:p>
            <a:pPr marL="285750" indent="-285750">
              <a:buFont typeface="Arial"/>
              <a:buChar char="•"/>
            </a:pPr>
            <a:r>
              <a:rPr lang="en-US" dirty="0">
                <a:latin typeface="Helvetica Light"/>
                <a:cs typeface="Helvetica Light"/>
              </a:rPr>
              <a:t>Bingham, C. (2001). Schools of recognition: Identity politics and classroom practices. Lanham: </a:t>
            </a:r>
            <a:r>
              <a:rPr lang="en-US" dirty="0" err="1">
                <a:latin typeface="Helvetica Light"/>
                <a:cs typeface="Helvetica Light"/>
              </a:rPr>
              <a:t>Rowman</a:t>
            </a:r>
            <a:r>
              <a:rPr lang="en-US" dirty="0">
                <a:latin typeface="Helvetica Light"/>
                <a:cs typeface="Helvetica Light"/>
              </a:rPr>
              <a:t> and Littlefield</a:t>
            </a:r>
            <a:r>
              <a:rPr lang="en-US" dirty="0" smtClean="0">
                <a:latin typeface="Helvetica Light"/>
                <a:cs typeface="Helvetica Light"/>
              </a:rPr>
              <a:t>.</a:t>
            </a:r>
          </a:p>
          <a:p>
            <a:pPr marL="285750" indent="-285750">
              <a:buFont typeface="Arial"/>
              <a:buChar char="•"/>
            </a:pPr>
            <a:r>
              <a:rPr lang="en-US" dirty="0">
                <a:latin typeface="Helvetica Light"/>
                <a:cs typeface="Helvetica Light"/>
              </a:rPr>
              <a:t>Bingham, C. (2003). The educational community. Philosophy of Education, 141-145. </a:t>
            </a:r>
            <a:endParaRPr lang="en-US" dirty="0" smtClean="0">
              <a:latin typeface="Helvetica Light"/>
              <a:cs typeface="Helvetica Light"/>
            </a:endParaRPr>
          </a:p>
          <a:p>
            <a:pPr marL="285750" indent="-285750">
              <a:buFont typeface="Arial"/>
              <a:buChar char="•"/>
            </a:pPr>
            <a:r>
              <a:rPr lang="en-US" dirty="0">
                <a:latin typeface="Helvetica Light"/>
                <a:ea typeface="ＭＳ Ｐゴシック" charset="0"/>
                <a:cs typeface="Helvetica Light"/>
              </a:rPr>
              <a:t>Catholic Education Commission NSW (2003). Guidelines for pastoral care in Catholic schools. Canberra: NSW National School Drug Education Strategy</a:t>
            </a:r>
            <a:r>
              <a:rPr lang="en-US" dirty="0" smtClean="0">
                <a:latin typeface="Helvetica Light"/>
                <a:ea typeface="ＭＳ Ｐゴシック" charset="0"/>
                <a:cs typeface="Helvetica Light"/>
              </a:rPr>
              <a:t>.</a:t>
            </a:r>
          </a:p>
          <a:p>
            <a:pPr marL="285750" indent="-285750">
              <a:buFont typeface="Arial"/>
              <a:buChar char="•"/>
            </a:pPr>
            <a:r>
              <a:rPr lang="en-US" dirty="0">
                <a:latin typeface="Helvetica Light"/>
                <a:ea typeface="ＭＳ Ｐゴシック" charset="0"/>
                <a:cs typeface="Helvetica Light"/>
              </a:rPr>
              <a:t>Catholic Education Office Melbourne (CEOM) (</a:t>
            </a:r>
            <a:r>
              <a:rPr lang="en-US" dirty="0" err="1">
                <a:latin typeface="Helvetica Light"/>
                <a:ea typeface="ＭＳ Ｐゴシック" charset="0"/>
                <a:cs typeface="Helvetica Light"/>
              </a:rPr>
              <a:t>n.d</a:t>
            </a:r>
            <a:r>
              <a:rPr lang="en-US" dirty="0">
                <a:latin typeface="Helvetica Light"/>
                <a:ea typeface="ＭＳ Ｐゴシック" charset="0"/>
                <a:cs typeface="Helvetica Light"/>
              </a:rPr>
              <a:t>). Policy 2.26 Pastoral care of students in Catholic schools. </a:t>
            </a:r>
            <a:r>
              <a:rPr lang="en-US" dirty="0" err="1" smtClean="0">
                <a:latin typeface="Helvetica Light"/>
                <a:ea typeface="ＭＳ Ｐゴシック" charset="0"/>
                <a:cs typeface="Helvetica Light"/>
              </a:rPr>
              <a:t>www.ceomelb.catholic.edu.au</a:t>
            </a:r>
            <a:endParaRPr lang="en-US" dirty="0" smtClean="0">
              <a:latin typeface="Helvetica Light"/>
              <a:cs typeface="Helvetica Light"/>
            </a:endParaRPr>
          </a:p>
          <a:p>
            <a:pPr marL="285750" indent="-285750">
              <a:buFont typeface="Arial"/>
              <a:buChar char="•"/>
            </a:pPr>
            <a:r>
              <a:rPr lang="en-US" dirty="0" err="1" smtClean="0">
                <a:latin typeface="Helvetica Light"/>
                <a:cs typeface="Helvetica Light"/>
              </a:rPr>
              <a:t>Dinham</a:t>
            </a:r>
            <a:r>
              <a:rPr lang="en-US" dirty="0">
                <a:latin typeface="Helvetica Light"/>
                <a:cs typeface="Helvetica Light"/>
              </a:rPr>
              <a:t>, A. (2006). Raising expectations or dashing hopes?: Well-being and participation in disadvantaged areas. Community Development Journal, 42(2), 181-193. </a:t>
            </a:r>
            <a:endParaRPr lang="en-US" dirty="0" smtClean="0">
              <a:latin typeface="Helvetica Light"/>
              <a:cs typeface="Helvetica Light"/>
            </a:endParaRPr>
          </a:p>
          <a:p>
            <a:pPr marL="285750" indent="-285750">
              <a:buFont typeface="Arial"/>
              <a:buChar char="•"/>
            </a:pPr>
            <a:r>
              <a:rPr lang="en-US" dirty="0" err="1">
                <a:latin typeface="Helvetica Light"/>
                <a:cs typeface="Helvetica Light"/>
              </a:rPr>
              <a:t>Honneth</a:t>
            </a:r>
            <a:r>
              <a:rPr lang="en-US" dirty="0">
                <a:latin typeface="Helvetica Light"/>
                <a:cs typeface="Helvetica Light"/>
              </a:rPr>
              <a:t>, A. (1995). The struggle for recognition: The moral grammar of social conflicts. Cambridge: Polity Press</a:t>
            </a:r>
            <a:r>
              <a:rPr lang="en-US" dirty="0" smtClean="0">
                <a:latin typeface="Helvetica Light"/>
                <a:cs typeface="Helvetica Light"/>
              </a:rPr>
              <a:t>.</a:t>
            </a:r>
          </a:p>
        </p:txBody>
      </p:sp>
    </p:spTree>
    <p:extLst>
      <p:ext uri="{BB962C8B-B14F-4D97-AF65-F5344CB8AC3E}">
        <p14:creationId xmlns:p14="http://schemas.microsoft.com/office/powerpoint/2010/main" val="1130620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References in Presentation</a:t>
            </a:r>
            <a:endParaRPr lang="en-US" dirty="0">
              <a:latin typeface="Helvetica"/>
              <a:cs typeface="Helvetica"/>
            </a:endParaRPr>
          </a:p>
        </p:txBody>
      </p:sp>
      <p:sp>
        <p:nvSpPr>
          <p:cNvPr id="3" name="Rectangle 2"/>
          <p:cNvSpPr/>
          <p:nvPr/>
        </p:nvSpPr>
        <p:spPr>
          <a:xfrm>
            <a:off x="467544" y="1772816"/>
            <a:ext cx="8208912" cy="3693319"/>
          </a:xfrm>
          <a:prstGeom prst="rect">
            <a:avLst/>
          </a:prstGeom>
        </p:spPr>
        <p:txBody>
          <a:bodyPr wrap="square">
            <a:spAutoFit/>
          </a:bodyPr>
          <a:lstStyle/>
          <a:p>
            <a:pPr marL="285750" indent="-285750">
              <a:buFont typeface="Arial"/>
              <a:buChar char="•"/>
            </a:pPr>
            <a:r>
              <a:rPr lang="en-US" dirty="0" err="1">
                <a:latin typeface="Helvetica Light"/>
                <a:cs typeface="Helvetica Light"/>
              </a:rPr>
              <a:t>Honneth</a:t>
            </a:r>
            <a:r>
              <a:rPr lang="en-US" dirty="0">
                <a:latin typeface="Helvetica Light"/>
                <a:cs typeface="Helvetica Light"/>
              </a:rPr>
              <a:t>, A. (2001). Recognition or redistribution? Changing perspectives on the moral order of society. Theory, Culture &amp; Society, 18(2-3), 43-55. </a:t>
            </a:r>
            <a:endParaRPr lang="en-US" dirty="0" smtClean="0">
              <a:latin typeface="Helvetica Light"/>
              <a:cs typeface="Helvetica Light"/>
            </a:endParaRPr>
          </a:p>
          <a:p>
            <a:pPr marL="285750" indent="-285750">
              <a:buFont typeface="Arial"/>
              <a:buChar char="•"/>
            </a:pPr>
            <a:r>
              <a:rPr lang="en-US" dirty="0" err="1" smtClean="0">
                <a:latin typeface="Helvetica Light"/>
                <a:cs typeface="Helvetica Light"/>
              </a:rPr>
              <a:t>Honneth</a:t>
            </a:r>
            <a:r>
              <a:rPr lang="en-US" dirty="0">
                <a:latin typeface="Helvetica Light"/>
                <a:cs typeface="Helvetica Light"/>
              </a:rPr>
              <a:t>, A. (2007). Between justice and affection: The family as a field of moral disputes In A. </a:t>
            </a:r>
            <a:r>
              <a:rPr lang="en-US" dirty="0" err="1">
                <a:latin typeface="Helvetica Light"/>
                <a:cs typeface="Helvetica Light"/>
              </a:rPr>
              <a:t>Honneth</a:t>
            </a:r>
            <a:r>
              <a:rPr lang="en-US" dirty="0">
                <a:latin typeface="Helvetica Light"/>
                <a:cs typeface="Helvetica Light"/>
              </a:rPr>
              <a:t> (Ed.), Disrespect: The normative foundations of critical theory. Cambridge: Polity Press.</a:t>
            </a:r>
          </a:p>
          <a:p>
            <a:pPr marL="285750" indent="-285750">
              <a:buFont typeface="Arial"/>
              <a:buChar char="•"/>
            </a:pPr>
            <a:r>
              <a:rPr lang="en-US" dirty="0">
                <a:latin typeface="Helvetica Light"/>
                <a:cs typeface="Helvetica Light"/>
              </a:rPr>
              <a:t>Taylor, C. (1995). Philosophical arguments. London: Harvard University Press.</a:t>
            </a:r>
          </a:p>
          <a:p>
            <a:pPr marL="285750" indent="-285750">
              <a:buFont typeface="Arial"/>
              <a:buChar char="•"/>
            </a:pPr>
            <a:r>
              <a:rPr lang="en-US" dirty="0">
                <a:latin typeface="Helvetica Light"/>
                <a:cs typeface="Helvetica Light"/>
              </a:rPr>
              <a:t>Thomas, N. (2012). Love, rights and solidarity: Studying children's participation using </a:t>
            </a:r>
            <a:r>
              <a:rPr lang="en-US" dirty="0" err="1">
                <a:latin typeface="Helvetica Light"/>
                <a:cs typeface="Helvetica Light"/>
              </a:rPr>
              <a:t>Honneth's</a:t>
            </a:r>
            <a:r>
              <a:rPr lang="en-US" dirty="0">
                <a:latin typeface="Helvetica Light"/>
                <a:cs typeface="Helvetica Light"/>
              </a:rPr>
              <a:t> theory of recognition. Childhood, 19(4), 453-466. </a:t>
            </a:r>
          </a:p>
          <a:p>
            <a:pPr marL="285750" indent="-285750">
              <a:buFont typeface="Arial"/>
              <a:buChar char="•"/>
            </a:pPr>
            <a:r>
              <a:rPr lang="en-US" dirty="0">
                <a:latin typeface="Helvetica Light"/>
                <a:cs typeface="Helvetica Light"/>
              </a:rPr>
              <a:t>Watson, D., Emery, C., &amp; </a:t>
            </a:r>
            <a:r>
              <a:rPr lang="en-US" dirty="0" err="1">
                <a:latin typeface="Helvetica Light"/>
                <a:cs typeface="Helvetica Light"/>
              </a:rPr>
              <a:t>Bayliss</a:t>
            </a:r>
            <a:r>
              <a:rPr lang="en-US" dirty="0">
                <a:latin typeface="Helvetica Light"/>
                <a:cs typeface="Helvetica Light"/>
              </a:rPr>
              <a:t>, P. (2012). Children's social and emotional wellbeing in schools: A critical perspective. Bristol: Policy Press.</a:t>
            </a:r>
          </a:p>
          <a:p>
            <a:endParaRPr lang="en-US" dirty="0">
              <a:latin typeface="Open Sans Light"/>
              <a:cs typeface="Open Sans Light"/>
            </a:endParaRPr>
          </a:p>
        </p:txBody>
      </p:sp>
      <p:pic>
        <p:nvPicPr>
          <p:cNvPr id="4" name="Picture 3" descr="green 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9201"/>
            <a:ext cx="9144000" cy="1628799"/>
          </a:xfrm>
          <a:prstGeom prst="rect">
            <a:avLst/>
          </a:prstGeom>
        </p:spPr>
      </p:pic>
    </p:spTree>
    <p:extLst>
      <p:ext uri="{BB962C8B-B14F-4D97-AF65-F5344CB8AC3E}">
        <p14:creationId xmlns:p14="http://schemas.microsoft.com/office/powerpoint/2010/main" val="3054545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857" y="1744763"/>
            <a:ext cx="7239000" cy="4955203"/>
          </a:xfrm>
          <a:prstGeom prst="rect">
            <a:avLst/>
          </a:prstGeom>
        </p:spPr>
        <p:txBody>
          <a:bodyPr wrap="square">
            <a:spAutoFit/>
          </a:bodyPr>
          <a:lstStyle/>
          <a:p>
            <a:pPr algn="ctr" fontAlgn="auto">
              <a:spcBef>
                <a:spcPts val="0"/>
              </a:spcBef>
              <a:spcAft>
                <a:spcPts val="0"/>
              </a:spcAft>
              <a:defRPr/>
            </a:pPr>
            <a:endParaRPr lang="en-AU" sz="4800" b="1" kern="0" dirty="0" smtClean="0">
              <a:solidFill>
                <a:srgbClr val="000000"/>
              </a:solidFill>
              <a:latin typeface="Open Sans Light"/>
              <a:cs typeface="Open Sans Light"/>
            </a:endParaRPr>
          </a:p>
          <a:p>
            <a:pPr algn="ctr" fontAlgn="auto">
              <a:spcBef>
                <a:spcPts val="0"/>
              </a:spcBef>
              <a:spcAft>
                <a:spcPts val="0"/>
              </a:spcAft>
              <a:defRPr/>
            </a:pPr>
            <a:endParaRPr lang="en-AU" sz="4800" b="1" kern="0" dirty="0">
              <a:solidFill>
                <a:srgbClr val="000000"/>
              </a:solidFill>
              <a:latin typeface="Open Sans Light"/>
              <a:cs typeface="Open Sans Light"/>
            </a:endParaRPr>
          </a:p>
          <a:p>
            <a:pPr algn="ctr" fontAlgn="auto">
              <a:spcBef>
                <a:spcPts val="0"/>
              </a:spcBef>
              <a:spcAft>
                <a:spcPts val="0"/>
              </a:spcAft>
              <a:defRPr/>
            </a:pPr>
            <a:endParaRPr lang="en-AU" sz="2400" kern="0" dirty="0" smtClean="0">
              <a:solidFill>
                <a:schemeClr val="tx2"/>
              </a:solidFill>
              <a:cs typeface="Calibri" pitchFamily="34" charset="0"/>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800" dirty="0">
              <a:latin typeface="+mn-lt"/>
              <a:cs typeface="+mn-cs"/>
            </a:endParaRPr>
          </a:p>
          <a:p>
            <a:pPr algn="ctr" fontAlgn="auto">
              <a:spcBef>
                <a:spcPts val="0"/>
              </a:spcBef>
              <a:spcAft>
                <a:spcPts val="0"/>
              </a:spcAft>
              <a:defRPr/>
            </a:pPr>
            <a:r>
              <a:rPr lang="en-AU" dirty="0">
                <a:latin typeface="+mn-lt"/>
                <a:cs typeface="+mn-cs"/>
              </a:rPr>
              <a:t> </a:t>
            </a:r>
          </a:p>
          <a:p>
            <a:pPr algn="ctr" fontAlgn="auto">
              <a:spcBef>
                <a:spcPts val="0"/>
              </a:spcBef>
              <a:spcAft>
                <a:spcPts val="0"/>
              </a:spcAft>
              <a:defRPr/>
            </a:pPr>
            <a:r>
              <a:rPr lang="en-AU" dirty="0">
                <a:latin typeface="+mn-lt"/>
                <a:cs typeface="+mn-cs"/>
              </a:rPr>
              <a:t> </a:t>
            </a:r>
          </a:p>
        </p:txBody>
      </p:sp>
      <p:pic>
        <p:nvPicPr>
          <p:cNvPr id="307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5769428"/>
            <a:ext cx="1107475" cy="899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1241" y="5985785"/>
            <a:ext cx="1479550" cy="464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W:\CCYP\Administration\Logos, signatures\Logos\CEO Logo N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791" y="5803901"/>
            <a:ext cx="1106194" cy="97268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4"/>
          <p:cNvPicPr>
            <a:picLocks noChangeAspect="1" noChangeArrowheads="1"/>
          </p:cNvPicPr>
          <p:nvPr/>
        </p:nvPicPr>
        <p:blipFill>
          <a:blip r:embed="rId6">
            <a:extLst>
              <a:ext uri="{28A0092B-C50C-407E-A947-70E740481C1C}">
                <a14:useLocalDpi xmlns:a14="http://schemas.microsoft.com/office/drawing/2010/main" val="0"/>
              </a:ext>
            </a:extLst>
          </a:blip>
          <a:srcRect l="13638" t="10394" r="72224" b="76923"/>
          <a:stretch>
            <a:fillRect/>
          </a:stretch>
        </p:blipFill>
        <p:spPr bwMode="auto">
          <a:xfrm>
            <a:off x="4262127" y="5714658"/>
            <a:ext cx="1207928" cy="954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5" descr="http://www.star.uclan.ac.uk/%7Ebkg/RASimages/UCLan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258" y="5944210"/>
            <a:ext cx="1256998" cy="73777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W:\CCYP\Administration\Logos, signatures\Logos\interrelate logo rgb.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8642" y="6263252"/>
            <a:ext cx="1829592" cy="37327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wellbeing 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3848" y="404664"/>
            <a:ext cx="2612571" cy="1480230"/>
          </a:xfrm>
          <a:prstGeom prst="rect">
            <a:avLst/>
          </a:prstGeom>
        </p:spPr>
      </p:pic>
      <p:sp>
        <p:nvSpPr>
          <p:cNvPr id="10" name="Rectangle 9"/>
          <p:cNvSpPr/>
          <p:nvPr/>
        </p:nvSpPr>
        <p:spPr>
          <a:xfrm>
            <a:off x="1547664" y="1988840"/>
            <a:ext cx="5905500" cy="4216539"/>
          </a:xfrm>
          <a:prstGeom prst="rect">
            <a:avLst/>
          </a:prstGeom>
        </p:spPr>
        <p:txBody>
          <a:bodyPr>
            <a:spAutoFit/>
          </a:bodyPr>
          <a:lstStyle/>
          <a:p>
            <a:pPr algn="ctr" fontAlgn="auto">
              <a:spcBef>
                <a:spcPts val="0"/>
              </a:spcBef>
              <a:spcAft>
                <a:spcPts val="0"/>
              </a:spcAft>
              <a:defRPr/>
            </a:pPr>
            <a:r>
              <a:rPr lang="en-AU" sz="4800" kern="0" dirty="0" smtClean="0">
                <a:solidFill>
                  <a:srgbClr val="000000"/>
                </a:solidFill>
                <a:latin typeface="Helvetica"/>
                <a:cs typeface="Helvetica"/>
              </a:rPr>
              <a:t>Good Luck</a:t>
            </a:r>
            <a:endParaRPr lang="en-AU" sz="4800" kern="0" dirty="0">
              <a:solidFill>
                <a:srgbClr val="000000"/>
              </a:solidFill>
              <a:latin typeface="Helvetica"/>
              <a:cs typeface="Helvetica"/>
            </a:endParaRPr>
          </a:p>
          <a:p>
            <a:pPr algn="ctr" fontAlgn="auto">
              <a:spcBef>
                <a:spcPts val="0"/>
              </a:spcBef>
              <a:spcAft>
                <a:spcPts val="0"/>
              </a:spcAft>
              <a:defRPr/>
            </a:pPr>
            <a:endParaRPr lang="en-AU" sz="2400" kern="0" dirty="0" smtClean="0">
              <a:solidFill>
                <a:srgbClr val="000000"/>
              </a:solidFill>
              <a:cs typeface="Calibri" pitchFamily="34" charset="0"/>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200" dirty="0">
              <a:latin typeface="+mn-lt"/>
              <a:cs typeface="+mn-cs"/>
            </a:endParaRPr>
          </a:p>
          <a:p>
            <a:pPr algn="ctr" fontAlgn="auto">
              <a:spcBef>
                <a:spcPts val="0"/>
              </a:spcBef>
              <a:spcAft>
                <a:spcPts val="0"/>
              </a:spcAft>
              <a:defRPr/>
            </a:pPr>
            <a:endParaRPr lang="en-AU" sz="2800" dirty="0">
              <a:latin typeface="+mn-lt"/>
              <a:cs typeface="+mn-cs"/>
            </a:endParaRPr>
          </a:p>
          <a:p>
            <a:pPr algn="ctr" fontAlgn="auto">
              <a:spcBef>
                <a:spcPts val="0"/>
              </a:spcBef>
              <a:spcAft>
                <a:spcPts val="0"/>
              </a:spcAft>
              <a:defRPr/>
            </a:pPr>
            <a:r>
              <a:rPr lang="en-AU" dirty="0">
                <a:latin typeface="+mn-lt"/>
                <a:cs typeface="+mn-cs"/>
              </a:rPr>
              <a:t> </a:t>
            </a:r>
          </a:p>
          <a:p>
            <a:pPr algn="ctr" fontAlgn="auto">
              <a:spcBef>
                <a:spcPts val="0"/>
              </a:spcBef>
              <a:spcAft>
                <a:spcPts val="0"/>
              </a:spcAft>
              <a:defRPr/>
            </a:pPr>
            <a:r>
              <a:rPr lang="en-AU" dirty="0">
                <a:latin typeface="+mn-lt"/>
                <a:cs typeface="+mn-cs"/>
              </a:rPr>
              <a:t> </a:t>
            </a:r>
          </a:p>
        </p:txBody>
      </p:sp>
      <p:pic>
        <p:nvPicPr>
          <p:cNvPr id="11" name="Picture 10" descr="end.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7704" y="2852936"/>
            <a:ext cx="5241812" cy="2502008"/>
          </a:xfrm>
          <a:prstGeom prst="rect">
            <a:avLst/>
          </a:prstGeom>
        </p:spPr>
      </p:pic>
    </p:spTree>
    <p:extLst>
      <p:ext uri="{BB962C8B-B14F-4D97-AF65-F5344CB8AC3E}">
        <p14:creationId xmlns:p14="http://schemas.microsoft.com/office/powerpoint/2010/main" val="3196593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Methods</a:t>
            </a:r>
            <a:endParaRPr lang="en-US" dirty="0">
              <a:latin typeface="Helvetica"/>
              <a:cs typeface="Helvetica"/>
            </a:endParaRPr>
          </a:p>
        </p:txBody>
      </p:sp>
      <p:pic>
        <p:nvPicPr>
          <p:cNvPr id="4" name="Picture 3"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9201"/>
            <a:ext cx="9144000" cy="1628799"/>
          </a:xfrm>
          <a:prstGeom prst="rect">
            <a:avLst/>
          </a:prstGeom>
        </p:spPr>
      </p:pic>
      <p:sp>
        <p:nvSpPr>
          <p:cNvPr id="6" name="Content Placeholder 2"/>
          <p:cNvSpPr>
            <a:spLocks noGrp="1"/>
          </p:cNvSpPr>
          <p:nvPr>
            <p:ph idx="1"/>
          </p:nvPr>
        </p:nvSpPr>
        <p:spPr>
          <a:xfrm>
            <a:off x="457200" y="1600200"/>
            <a:ext cx="8229600" cy="4525963"/>
          </a:xfrm>
        </p:spPr>
        <p:txBody>
          <a:bodyPr>
            <a:normAutofit/>
          </a:bodyPr>
          <a:lstStyle/>
          <a:p>
            <a:pPr algn="just"/>
            <a:r>
              <a:rPr lang="en-US" sz="2200" dirty="0" smtClean="0">
                <a:latin typeface="Helvetica Light"/>
                <a:cs typeface="Helvetica Light"/>
              </a:rPr>
              <a:t>Critical constructivist approach</a:t>
            </a:r>
          </a:p>
          <a:p>
            <a:pPr algn="just"/>
            <a:r>
              <a:rPr lang="en-US" sz="2200" dirty="0" smtClean="0">
                <a:latin typeface="Helvetica Light"/>
                <a:cs typeface="Helvetica Light"/>
              </a:rPr>
              <a:t>Theoretical lenses: Childhood Studies and Recognition Theory</a:t>
            </a:r>
          </a:p>
          <a:p>
            <a:pPr algn="just"/>
            <a:r>
              <a:rPr lang="en-US" sz="2200" dirty="0" smtClean="0">
                <a:latin typeface="Helvetica Light"/>
                <a:cs typeface="Helvetica Light"/>
              </a:rPr>
              <a:t>Mixed method research design</a:t>
            </a:r>
          </a:p>
          <a:p>
            <a:pPr marL="0" indent="0">
              <a:buNone/>
            </a:pPr>
            <a:endParaRPr lang="en-US" sz="2200" dirty="0" smtClean="0">
              <a:latin typeface="Helvetica Light"/>
              <a:cs typeface="Helvetica Light"/>
            </a:endParaRPr>
          </a:p>
          <a:p>
            <a:pPr marL="0" indent="0">
              <a:buNone/>
            </a:pPr>
            <a:r>
              <a:rPr lang="en-US" sz="2200" dirty="0">
                <a:latin typeface="Helvetica Light"/>
                <a:cs typeface="Helvetica Light"/>
              </a:rPr>
              <a:t> </a:t>
            </a:r>
            <a:r>
              <a:rPr lang="en-US" sz="2200" dirty="0" smtClean="0">
                <a:latin typeface="Helvetica Light"/>
                <a:cs typeface="Helvetica Light"/>
              </a:rPr>
              <a:t>   1) Phase 1: Policy review – critical discourse analysis</a:t>
            </a:r>
          </a:p>
          <a:p>
            <a:pPr marL="0" indent="0">
              <a:buNone/>
            </a:pPr>
            <a:r>
              <a:rPr lang="en-US" sz="2200" dirty="0">
                <a:latin typeface="Helvetica Light"/>
                <a:cs typeface="Helvetica Light"/>
              </a:rPr>
              <a:t> </a:t>
            </a:r>
            <a:r>
              <a:rPr lang="en-US" sz="2200" dirty="0" smtClean="0">
                <a:latin typeface="Helvetica Light"/>
                <a:cs typeface="Helvetica Light"/>
              </a:rPr>
              <a:t>   2) Phase 2: Qualitative semi-structured interviews and focus </a:t>
            </a:r>
          </a:p>
          <a:p>
            <a:pPr marL="0" indent="0">
              <a:buNone/>
            </a:pPr>
            <a:r>
              <a:rPr lang="en-US" sz="2200" dirty="0">
                <a:latin typeface="Helvetica Light"/>
                <a:cs typeface="Helvetica Light"/>
              </a:rPr>
              <a:t> </a:t>
            </a:r>
            <a:r>
              <a:rPr lang="en-US" sz="2200" dirty="0" smtClean="0">
                <a:latin typeface="Helvetica Light"/>
                <a:cs typeface="Helvetica Light"/>
              </a:rPr>
              <a:t>                       groups</a:t>
            </a:r>
          </a:p>
          <a:p>
            <a:pPr marL="0" indent="0">
              <a:buNone/>
            </a:pPr>
            <a:r>
              <a:rPr lang="en-US" sz="2200" dirty="0">
                <a:latin typeface="Helvetica Light"/>
                <a:cs typeface="Helvetica Light"/>
              </a:rPr>
              <a:t> </a:t>
            </a:r>
            <a:r>
              <a:rPr lang="en-US" sz="2200" dirty="0" smtClean="0">
                <a:latin typeface="Helvetica Light"/>
                <a:cs typeface="Helvetica Light"/>
              </a:rPr>
              <a:t>   3) Phase 3: Quantitative on-line survey using </a:t>
            </a:r>
            <a:r>
              <a:rPr lang="en-US" sz="2200" dirty="0" err="1" smtClean="0">
                <a:latin typeface="Helvetica Light"/>
                <a:cs typeface="Helvetica Light"/>
              </a:rPr>
              <a:t>Qualtrics</a:t>
            </a:r>
            <a:r>
              <a:rPr lang="en-US" sz="2200" dirty="0" smtClean="0">
                <a:latin typeface="Helvetica Light"/>
                <a:cs typeface="Helvetica Light"/>
              </a:rPr>
              <a:t>   </a:t>
            </a:r>
          </a:p>
          <a:p>
            <a:pPr marL="0" indent="0">
              <a:buNone/>
            </a:pPr>
            <a:r>
              <a:rPr lang="en-US" sz="2200" dirty="0">
                <a:latin typeface="Helvetica Light"/>
                <a:cs typeface="Helvetica Light"/>
              </a:rPr>
              <a:t> </a:t>
            </a:r>
            <a:r>
              <a:rPr lang="en-US" sz="2200" dirty="0" smtClean="0">
                <a:latin typeface="Helvetica Light"/>
                <a:cs typeface="Helvetica Light"/>
              </a:rPr>
              <a:t>                      software</a:t>
            </a:r>
            <a:endParaRPr lang="en-US" sz="2200" dirty="0">
              <a:latin typeface="Helvetica Light"/>
              <a:cs typeface="Helvetica Light"/>
            </a:endParaRPr>
          </a:p>
        </p:txBody>
      </p:sp>
    </p:spTree>
    <p:extLst>
      <p:ext uri="{BB962C8B-B14F-4D97-AF65-F5344CB8AC3E}">
        <p14:creationId xmlns:p14="http://schemas.microsoft.com/office/powerpoint/2010/main" val="3948843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Policy Review</a:t>
            </a:r>
            <a:endParaRPr lang="en-US" dirty="0"/>
          </a:p>
        </p:txBody>
      </p:sp>
      <p:sp>
        <p:nvSpPr>
          <p:cNvPr id="3" name="Content Placeholder 2"/>
          <p:cNvSpPr>
            <a:spLocks noGrp="1"/>
          </p:cNvSpPr>
          <p:nvPr>
            <p:ph idx="1"/>
          </p:nvPr>
        </p:nvSpPr>
        <p:spPr>
          <a:xfrm>
            <a:off x="467544" y="1772816"/>
            <a:ext cx="8229600" cy="4525963"/>
          </a:xfrm>
        </p:spPr>
        <p:txBody>
          <a:bodyPr>
            <a:normAutofit/>
          </a:bodyPr>
          <a:lstStyle/>
          <a:p>
            <a:pPr marL="0" indent="0" algn="just">
              <a:buNone/>
            </a:pPr>
            <a:r>
              <a:rPr lang="en-AU" sz="2400" dirty="0" smtClean="0">
                <a:latin typeface="Helvetica Light"/>
                <a:cs typeface="Helvetica Light"/>
              </a:rPr>
              <a:t>Aim: To understand </a:t>
            </a:r>
            <a:r>
              <a:rPr lang="en-AU" sz="2400" dirty="0">
                <a:latin typeface="Helvetica Light"/>
                <a:cs typeface="Helvetica Light"/>
              </a:rPr>
              <a:t>how wellbeing is framed in current </a:t>
            </a:r>
            <a:r>
              <a:rPr lang="en-AU" sz="2400" dirty="0" smtClean="0">
                <a:latin typeface="Helvetica Light"/>
                <a:cs typeface="Helvetica Light"/>
              </a:rPr>
              <a:t>Australian policy </a:t>
            </a:r>
            <a:r>
              <a:rPr lang="en-AU" sz="2400" dirty="0">
                <a:latin typeface="Helvetica Light"/>
                <a:cs typeface="Helvetica Light"/>
              </a:rPr>
              <a:t>and policy-related documentation</a:t>
            </a:r>
            <a:r>
              <a:rPr lang="en-GB" sz="2400" dirty="0">
                <a:latin typeface="Helvetica Light"/>
                <a:cs typeface="Helvetica Light"/>
              </a:rPr>
              <a:t> </a:t>
            </a:r>
            <a:endParaRPr lang="en-GB" sz="2400" dirty="0" smtClean="0">
              <a:latin typeface="Helvetica Light"/>
              <a:cs typeface="Helvetica Light"/>
            </a:endParaRPr>
          </a:p>
          <a:p>
            <a:pPr marL="0" indent="0" algn="just">
              <a:buNone/>
            </a:pPr>
            <a:endParaRPr lang="en-GB" sz="2400" dirty="0" smtClean="0">
              <a:latin typeface="Helvetica Light"/>
              <a:cs typeface="Helvetica Light"/>
            </a:endParaRPr>
          </a:p>
          <a:p>
            <a:pPr algn="just"/>
            <a:r>
              <a:rPr lang="en-AU" sz="2400" dirty="0">
                <a:latin typeface="Helvetica Light"/>
                <a:cs typeface="Helvetica Light"/>
              </a:rPr>
              <a:t>internet searches and a telephone </a:t>
            </a:r>
            <a:r>
              <a:rPr lang="en-AU" sz="2400" dirty="0" smtClean="0">
                <a:latin typeface="Helvetica Light"/>
                <a:cs typeface="Helvetica Light"/>
              </a:rPr>
              <a:t>audit</a:t>
            </a:r>
          </a:p>
          <a:p>
            <a:pPr algn="just"/>
            <a:r>
              <a:rPr lang="en-AU" sz="2400" dirty="0" smtClean="0">
                <a:latin typeface="Helvetica Light"/>
                <a:cs typeface="Helvetica Light"/>
              </a:rPr>
              <a:t>80 documents included in final critical discourse </a:t>
            </a:r>
          </a:p>
          <a:p>
            <a:pPr marL="0" indent="0" algn="just">
              <a:buNone/>
            </a:pPr>
            <a:r>
              <a:rPr lang="en-AU" sz="2400" dirty="0">
                <a:latin typeface="Helvetica Light"/>
                <a:cs typeface="Helvetica Light"/>
              </a:rPr>
              <a:t> </a:t>
            </a:r>
            <a:r>
              <a:rPr lang="en-AU" sz="2400" dirty="0" smtClean="0">
                <a:latin typeface="Helvetica Light"/>
                <a:cs typeface="Helvetica Light"/>
              </a:rPr>
              <a:t>                                     analysis, plus 21 webpages</a:t>
            </a:r>
            <a:endParaRPr lang="en-US" sz="2400" dirty="0">
              <a:latin typeface="Helvetica Light"/>
              <a:cs typeface="Helvetica Light"/>
            </a:endParaRPr>
          </a:p>
        </p:txBody>
      </p:sp>
      <p:pic>
        <p:nvPicPr>
          <p:cNvPr id="4" name="Picture 3" descr="poli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149080"/>
            <a:ext cx="3024336" cy="2357553"/>
          </a:xfrm>
          <a:prstGeom prst="rect">
            <a:avLst/>
          </a:prstGeom>
        </p:spPr>
      </p:pic>
      <p:pic>
        <p:nvPicPr>
          <p:cNvPr id="6" name="Picture 5" descr="orn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4330700"/>
            <a:ext cx="1907704" cy="2527300"/>
          </a:xfrm>
          <a:prstGeom prst="rect">
            <a:avLst/>
          </a:prstGeom>
        </p:spPr>
      </p:pic>
    </p:spTree>
    <p:extLst>
      <p:ext uri="{BB962C8B-B14F-4D97-AF65-F5344CB8AC3E}">
        <p14:creationId xmlns:p14="http://schemas.microsoft.com/office/powerpoint/2010/main" val="4164164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Student focus Groups</a:t>
            </a:r>
            <a:endParaRPr lang="en-US" dirty="0"/>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en-US" dirty="0" smtClean="0">
                <a:latin typeface="Helvetica Light"/>
                <a:cs typeface="Helvetica Light"/>
              </a:rPr>
              <a:t>67 focus groups across 18 schools and 606 students</a:t>
            </a:r>
          </a:p>
          <a:p>
            <a:r>
              <a:rPr lang="en-US" dirty="0" smtClean="0">
                <a:latin typeface="Helvetica Light"/>
                <a:cs typeface="Helvetica Light"/>
              </a:rPr>
              <a:t>Students participated as Yrs. 1-2, Yrs. 5-6, Yr. 8 and Yr. 11</a:t>
            </a:r>
          </a:p>
          <a:p>
            <a:r>
              <a:rPr lang="en-US" dirty="0" smtClean="0">
                <a:latin typeface="Helvetica Light"/>
                <a:cs typeface="Helvetica Light"/>
              </a:rPr>
              <a:t>A mix of students with a range of abilities and backgrounds (selected by the school)</a:t>
            </a:r>
          </a:p>
          <a:p>
            <a:r>
              <a:rPr lang="en-US" dirty="0" smtClean="0">
                <a:latin typeface="Helvetica Light"/>
                <a:cs typeface="Helvetica Light"/>
              </a:rPr>
              <a:t>Focus groups followed a semi-structured interview schedule</a:t>
            </a:r>
          </a:p>
          <a:p>
            <a:endParaRPr lang="en-US" dirty="0" smtClean="0">
              <a:latin typeface="Helvetica Light"/>
              <a:cs typeface="Helvetica Light"/>
            </a:endParaRPr>
          </a:p>
          <a:p>
            <a:r>
              <a:rPr lang="en-US" dirty="0" smtClean="0">
                <a:latin typeface="Helvetica Light"/>
                <a:cs typeface="Helvetica Light"/>
              </a:rPr>
              <a:t>Four ‘mind-mapping’ focuses:</a:t>
            </a:r>
          </a:p>
          <a:p>
            <a:pPr marL="0" indent="0">
              <a:buNone/>
            </a:pPr>
            <a:r>
              <a:rPr lang="en-US" dirty="0" smtClean="0">
                <a:latin typeface="Helvetica Light"/>
                <a:cs typeface="Helvetica Light"/>
              </a:rPr>
              <a:t>     1. Students’ individual definitions of </a:t>
            </a:r>
          </a:p>
          <a:p>
            <a:pPr marL="0" indent="0">
              <a:buNone/>
            </a:pPr>
            <a:r>
              <a:rPr lang="en-US" dirty="0">
                <a:latin typeface="Helvetica Light"/>
                <a:cs typeface="Helvetica Light"/>
              </a:rPr>
              <a:t> </a:t>
            </a:r>
            <a:r>
              <a:rPr lang="en-US" dirty="0" smtClean="0">
                <a:latin typeface="Helvetica Light"/>
                <a:cs typeface="Helvetica Light"/>
              </a:rPr>
              <a:t>        wellbeing</a:t>
            </a:r>
          </a:p>
          <a:p>
            <a:pPr marL="0" indent="0">
              <a:buNone/>
            </a:pPr>
            <a:r>
              <a:rPr lang="en-US" dirty="0" smtClean="0">
                <a:latin typeface="Helvetica Light"/>
                <a:cs typeface="Helvetica Light"/>
              </a:rPr>
              <a:t>     2. Who in their lives they saw as </a:t>
            </a:r>
          </a:p>
          <a:p>
            <a:pPr marL="0" indent="0">
              <a:buNone/>
            </a:pPr>
            <a:r>
              <a:rPr lang="en-US" dirty="0">
                <a:latin typeface="Helvetica Light"/>
                <a:cs typeface="Helvetica Light"/>
              </a:rPr>
              <a:t> </a:t>
            </a:r>
            <a:r>
              <a:rPr lang="en-US" dirty="0" smtClean="0">
                <a:latin typeface="Helvetica Light"/>
                <a:cs typeface="Helvetica Light"/>
              </a:rPr>
              <a:t>        affecting their wellbeing</a:t>
            </a:r>
          </a:p>
          <a:p>
            <a:pPr marL="0" indent="0">
              <a:buNone/>
            </a:pPr>
            <a:r>
              <a:rPr lang="en-US" dirty="0">
                <a:latin typeface="Helvetica Light"/>
                <a:cs typeface="Helvetica Light"/>
              </a:rPr>
              <a:t> </a:t>
            </a:r>
            <a:r>
              <a:rPr lang="en-US" dirty="0" smtClean="0">
                <a:latin typeface="Helvetica Light"/>
                <a:cs typeface="Helvetica Light"/>
              </a:rPr>
              <a:t>    3. What it felt like to be cared for, respects and valued</a:t>
            </a:r>
          </a:p>
          <a:p>
            <a:pPr marL="0" indent="0">
              <a:buNone/>
            </a:pPr>
            <a:r>
              <a:rPr lang="en-US" dirty="0" smtClean="0">
                <a:latin typeface="Helvetica Light"/>
                <a:cs typeface="Helvetica Light"/>
              </a:rPr>
              <a:t>     4. Imagining great schools drawing and discussion activity</a:t>
            </a:r>
          </a:p>
          <a:p>
            <a:pPr>
              <a:buFontTx/>
              <a:buChar char="-"/>
            </a:pPr>
            <a:endParaRPr lang="en-US" dirty="0" smtClean="0">
              <a:latin typeface="Helvetica Light"/>
              <a:cs typeface="Helvetica Light"/>
            </a:endParaRPr>
          </a:p>
          <a:p>
            <a:r>
              <a:rPr lang="en-US" dirty="0" smtClean="0">
                <a:latin typeface="Helvetica Light"/>
                <a:cs typeface="Helvetica Light"/>
              </a:rPr>
              <a:t>Recordings and drawings coded and </a:t>
            </a:r>
            <a:r>
              <a:rPr lang="en-US" dirty="0" err="1" smtClean="0">
                <a:latin typeface="Helvetica Light"/>
                <a:cs typeface="Helvetica Light"/>
              </a:rPr>
              <a:t>anaylsed</a:t>
            </a:r>
            <a:r>
              <a:rPr lang="en-US" dirty="0" smtClean="0">
                <a:latin typeface="Helvetica Light"/>
                <a:cs typeface="Helvetica Light"/>
              </a:rPr>
              <a:t> thematically using </a:t>
            </a:r>
            <a:r>
              <a:rPr lang="en-US" dirty="0" err="1" smtClean="0">
                <a:latin typeface="Helvetica Light"/>
                <a:cs typeface="Helvetica Light"/>
              </a:rPr>
              <a:t>NVivo</a:t>
            </a:r>
            <a:endParaRPr lang="en-US" dirty="0">
              <a:latin typeface="Helvetica Light"/>
              <a:cs typeface="Helvetica Light"/>
            </a:endParaRPr>
          </a:p>
        </p:txBody>
      </p:sp>
      <p:pic>
        <p:nvPicPr>
          <p:cNvPr id="4" name="Picture 3" descr="wellbe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284984"/>
            <a:ext cx="3098800" cy="1485900"/>
          </a:xfrm>
          <a:prstGeom prst="rect">
            <a:avLst/>
          </a:prstGeom>
        </p:spPr>
      </p:pic>
    </p:spTree>
    <p:extLst>
      <p:ext uri="{BB962C8B-B14F-4D97-AF65-F5344CB8AC3E}">
        <p14:creationId xmlns:p14="http://schemas.microsoft.com/office/powerpoint/2010/main" val="508278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smtClean="0"/>
              <a:t>Phase 2: Teacher Interviews</a:t>
            </a:r>
            <a:endParaRPr lang="en-US" dirty="0"/>
          </a:p>
        </p:txBody>
      </p:sp>
      <p:pic>
        <p:nvPicPr>
          <p:cNvPr id="4" name="Picture 3" descr="wellbeing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200" y="3645024"/>
            <a:ext cx="3098800" cy="1485900"/>
          </a:xfrm>
          <a:prstGeom prst="rect">
            <a:avLst/>
          </a:prstGeom>
        </p:spPr>
      </p:pic>
      <p:sp>
        <p:nvSpPr>
          <p:cNvPr id="5" name="Rectangle 4"/>
          <p:cNvSpPr/>
          <p:nvPr/>
        </p:nvSpPr>
        <p:spPr>
          <a:xfrm>
            <a:off x="539552" y="1196752"/>
            <a:ext cx="8064896" cy="5493812"/>
          </a:xfrm>
          <a:prstGeom prst="rect">
            <a:avLst/>
          </a:prstGeom>
        </p:spPr>
        <p:txBody>
          <a:bodyPr wrap="square">
            <a:spAutoFit/>
          </a:bodyPr>
          <a:lstStyle/>
          <a:p>
            <a:pPr algn="just"/>
            <a:r>
              <a:rPr lang="en-US" sz="2000" dirty="0">
                <a:latin typeface="Helvetica Light"/>
                <a:cs typeface="Helvetica Light"/>
              </a:rPr>
              <a:t>Face-to-face semi-structured interviews with Principals and 4 teachers from each school (on average) </a:t>
            </a:r>
            <a:r>
              <a:rPr lang="en-US" sz="2000" dirty="0">
                <a:latin typeface="Helvetica Light"/>
                <a:ea typeface="Wingdings"/>
                <a:cs typeface="Helvetica Light"/>
                <a:sym typeface="Wingdings"/>
              </a:rPr>
              <a:t></a:t>
            </a:r>
            <a:r>
              <a:rPr lang="en-US" sz="2000" dirty="0">
                <a:latin typeface="Helvetica Light"/>
                <a:cs typeface="Helvetica Light"/>
                <a:sym typeface="Wingdings"/>
              </a:rPr>
              <a:t> 89 staff</a:t>
            </a:r>
          </a:p>
          <a:p>
            <a:endParaRPr lang="en-US" sz="1200" dirty="0">
              <a:latin typeface="Helvetica Light"/>
              <a:cs typeface="Helvetica Light"/>
              <a:sym typeface="Wingdings"/>
            </a:endParaRPr>
          </a:p>
          <a:p>
            <a:r>
              <a:rPr lang="en-US" sz="2000" u="sng" dirty="0">
                <a:latin typeface="Helvetica Light"/>
                <a:cs typeface="Helvetica Light"/>
              </a:rPr>
              <a:t>Interview topics included:</a:t>
            </a:r>
          </a:p>
          <a:p>
            <a:endParaRPr lang="en-US" sz="700" dirty="0">
              <a:latin typeface="Helvetica Light"/>
              <a:cs typeface="Helvetica Light"/>
            </a:endParaRPr>
          </a:p>
          <a:p>
            <a:pPr marL="342900" indent="-342900">
              <a:buFont typeface="Arial"/>
              <a:buChar char="•"/>
            </a:pPr>
            <a:r>
              <a:rPr lang="en-AU" sz="2000" dirty="0">
                <a:latin typeface="Helvetica Light"/>
                <a:cs typeface="Helvetica Light"/>
              </a:rPr>
              <a:t>How they would generally describe or define wellbeing</a:t>
            </a:r>
          </a:p>
          <a:p>
            <a:pPr marL="342900" indent="-342900">
              <a:buFont typeface="Arial"/>
              <a:buChar char="•"/>
            </a:pPr>
            <a:r>
              <a:rPr lang="en-AU" sz="2000" dirty="0">
                <a:latin typeface="Helvetica Light"/>
                <a:cs typeface="Helvetica Light"/>
              </a:rPr>
              <a:t>Whether and to what extent policy shaped their understandings and approach</a:t>
            </a:r>
          </a:p>
          <a:p>
            <a:pPr marL="342900" indent="-342900">
              <a:buFont typeface="Arial"/>
              <a:buChar char="•"/>
            </a:pPr>
            <a:r>
              <a:rPr lang="en-AU" sz="2000" dirty="0">
                <a:latin typeface="Helvetica Light"/>
                <a:cs typeface="Helvetica Light"/>
              </a:rPr>
              <a:t>How they perceived wellbeing was facilitated and supported in their schools (what helps and hinders)</a:t>
            </a:r>
          </a:p>
          <a:p>
            <a:pPr marL="342900" indent="-342900">
              <a:buFont typeface="Arial"/>
              <a:buChar char="•"/>
            </a:pPr>
            <a:r>
              <a:rPr lang="en-AU" sz="2000" dirty="0">
                <a:latin typeface="Helvetica Light"/>
                <a:cs typeface="Helvetica Light"/>
              </a:rPr>
              <a:t>The impact of leadership on wellbeing in </a:t>
            </a:r>
          </a:p>
          <a:p>
            <a:r>
              <a:rPr lang="en-AU" sz="2000" dirty="0">
                <a:latin typeface="Helvetica Light"/>
                <a:cs typeface="Helvetica Light"/>
              </a:rPr>
              <a:t>     </a:t>
            </a:r>
            <a:r>
              <a:rPr lang="en-AU" sz="2000" dirty="0" smtClean="0">
                <a:latin typeface="Helvetica Light"/>
                <a:cs typeface="Helvetica Light"/>
              </a:rPr>
              <a:t>schools</a:t>
            </a:r>
            <a:endParaRPr lang="en-AU" sz="2000" dirty="0">
              <a:latin typeface="Helvetica Light"/>
              <a:cs typeface="Helvetica Light"/>
            </a:endParaRPr>
          </a:p>
          <a:p>
            <a:pPr marL="342900" indent="-342900">
              <a:buFont typeface="Arial"/>
              <a:buChar char="•"/>
            </a:pPr>
            <a:r>
              <a:rPr lang="en-AU" sz="2000" dirty="0">
                <a:latin typeface="Helvetica Light"/>
                <a:cs typeface="Helvetica Light"/>
              </a:rPr>
              <a:t>The relationship between teacher and </a:t>
            </a:r>
            <a:endParaRPr lang="en-AU" sz="2000" dirty="0" smtClean="0">
              <a:latin typeface="Helvetica Light"/>
              <a:cs typeface="Helvetica Light"/>
            </a:endParaRPr>
          </a:p>
          <a:p>
            <a:r>
              <a:rPr lang="en-AU" sz="2000" dirty="0">
                <a:latin typeface="Helvetica Light"/>
                <a:cs typeface="Helvetica Light"/>
              </a:rPr>
              <a:t> </a:t>
            </a:r>
            <a:r>
              <a:rPr lang="en-AU" sz="2000" dirty="0" smtClean="0">
                <a:latin typeface="Helvetica Light"/>
                <a:cs typeface="Helvetica Light"/>
              </a:rPr>
              <a:t>    student wellbeing</a:t>
            </a:r>
            <a:endParaRPr lang="en-AU" sz="2000" dirty="0">
              <a:latin typeface="Helvetica Light"/>
              <a:cs typeface="Helvetica Light"/>
            </a:endParaRPr>
          </a:p>
          <a:p>
            <a:pPr marL="342900" indent="-342900">
              <a:buFont typeface="Arial"/>
              <a:buChar char="•"/>
            </a:pPr>
            <a:r>
              <a:rPr lang="en-AU" sz="2000" dirty="0">
                <a:latin typeface="Helvetica Light"/>
                <a:cs typeface="Helvetica Light"/>
              </a:rPr>
              <a:t>How the concept of recognition was perceived</a:t>
            </a:r>
          </a:p>
          <a:p>
            <a:r>
              <a:rPr lang="en-AU" sz="2000" dirty="0">
                <a:latin typeface="Helvetica Light"/>
                <a:cs typeface="Helvetica Light"/>
              </a:rPr>
              <a:t>     in relation to wellbeing</a:t>
            </a:r>
            <a:r>
              <a:rPr lang="en-GB" sz="2000" dirty="0">
                <a:latin typeface="Helvetica Light"/>
                <a:cs typeface="Helvetica Light"/>
              </a:rPr>
              <a:t> </a:t>
            </a:r>
          </a:p>
          <a:p>
            <a:endParaRPr lang="en-GB" sz="1200" dirty="0">
              <a:latin typeface="Helvetica Light"/>
              <a:cs typeface="Helvetica Light"/>
            </a:endParaRPr>
          </a:p>
          <a:p>
            <a:r>
              <a:rPr lang="en-GB" sz="2000" dirty="0">
                <a:latin typeface="Helvetica Light"/>
                <a:cs typeface="Helvetica Light"/>
              </a:rPr>
              <a:t>Recordings were transcribed and analysed and coded thematically using </a:t>
            </a:r>
            <a:r>
              <a:rPr lang="en-GB" sz="2000" dirty="0" err="1">
                <a:latin typeface="Helvetica Light"/>
                <a:cs typeface="Helvetica Light"/>
              </a:rPr>
              <a:t>Nvivo</a:t>
            </a:r>
            <a:r>
              <a:rPr lang="en-GB" sz="2000" dirty="0">
                <a:latin typeface="Helvetica Light"/>
                <a:cs typeface="Helvetica Light"/>
              </a:rPr>
              <a:t>.</a:t>
            </a:r>
            <a:endParaRPr lang="en-US" sz="2000" dirty="0">
              <a:latin typeface="Helvetica Light"/>
              <a:cs typeface="Helvetica Light"/>
            </a:endParaRPr>
          </a:p>
        </p:txBody>
      </p:sp>
    </p:spTree>
    <p:extLst>
      <p:ext uri="{BB962C8B-B14F-4D97-AF65-F5344CB8AC3E}">
        <p14:creationId xmlns:p14="http://schemas.microsoft.com/office/powerpoint/2010/main" val="127135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On-line Survey</a:t>
            </a:r>
            <a:endParaRPr lang="en-US" dirty="0"/>
          </a:p>
        </p:txBody>
      </p:sp>
      <p:sp>
        <p:nvSpPr>
          <p:cNvPr id="3" name="Content Placeholder 2"/>
          <p:cNvSpPr>
            <a:spLocks noGrp="1"/>
          </p:cNvSpPr>
          <p:nvPr>
            <p:ph idx="1"/>
          </p:nvPr>
        </p:nvSpPr>
        <p:spPr>
          <a:xfrm>
            <a:off x="467544" y="1484784"/>
            <a:ext cx="8229600" cy="4813995"/>
          </a:xfrm>
        </p:spPr>
        <p:txBody>
          <a:bodyPr>
            <a:normAutofit fontScale="92500"/>
          </a:bodyPr>
          <a:lstStyle/>
          <a:p>
            <a:pPr algn="just"/>
            <a:r>
              <a:rPr lang="en-US" sz="2200" dirty="0" smtClean="0">
                <a:latin typeface="Helvetica Light"/>
                <a:cs typeface="Helvetica Light"/>
              </a:rPr>
              <a:t>51 schools and 9975 participants took part in the survey (3906 primary students, 5362 secondary students, and 707 staff)</a:t>
            </a:r>
          </a:p>
          <a:p>
            <a:pPr algn="just"/>
            <a:endParaRPr lang="en-US" sz="600" dirty="0" smtClean="0">
              <a:latin typeface="Helvetica Light"/>
              <a:cs typeface="Helvetica Light"/>
            </a:endParaRPr>
          </a:p>
          <a:p>
            <a:pPr algn="just"/>
            <a:r>
              <a:rPr lang="en-US" sz="2200" dirty="0" smtClean="0">
                <a:latin typeface="Helvetica Light"/>
                <a:cs typeface="Helvetica Light"/>
              </a:rPr>
              <a:t>Questions derived from the data collected in Phases 1 and 2, and included a variety of response options (categorical or </a:t>
            </a:r>
            <a:r>
              <a:rPr lang="en-US" sz="2200" dirty="0" err="1" smtClean="0">
                <a:latin typeface="Helvetica Light"/>
                <a:cs typeface="Helvetica Light"/>
              </a:rPr>
              <a:t>Likert</a:t>
            </a:r>
            <a:r>
              <a:rPr lang="en-US" sz="2200" dirty="0" smtClean="0">
                <a:latin typeface="Helvetica Light"/>
                <a:cs typeface="Helvetica Light"/>
              </a:rPr>
              <a:t> scales)</a:t>
            </a:r>
          </a:p>
          <a:p>
            <a:pPr algn="just"/>
            <a:endParaRPr lang="en-US" sz="600" dirty="0" smtClean="0">
              <a:latin typeface="Helvetica Light"/>
              <a:cs typeface="Helvetica Light"/>
            </a:endParaRPr>
          </a:p>
          <a:p>
            <a:pPr algn="just"/>
            <a:r>
              <a:rPr lang="en-US" sz="2200" dirty="0" smtClean="0">
                <a:latin typeface="Helvetica Light"/>
                <a:cs typeface="Helvetica Light"/>
              </a:rPr>
              <a:t>Survey placed on-line using </a:t>
            </a:r>
            <a:r>
              <a:rPr lang="en-US" sz="2200" dirty="0" err="1" smtClean="0">
                <a:latin typeface="Helvetica Light"/>
                <a:cs typeface="Helvetica Light"/>
              </a:rPr>
              <a:t>Quatrics</a:t>
            </a:r>
            <a:r>
              <a:rPr lang="en-US" sz="2200" dirty="0" smtClean="0">
                <a:latin typeface="Helvetica Light"/>
                <a:cs typeface="Helvetica Light"/>
              </a:rPr>
              <a:t> software</a:t>
            </a:r>
          </a:p>
          <a:p>
            <a:pPr marL="0" indent="0" algn="just">
              <a:buNone/>
            </a:pPr>
            <a:endParaRPr lang="en-US" sz="2200" dirty="0" smtClean="0">
              <a:latin typeface="Helvetica Light"/>
              <a:cs typeface="Helvetica Light"/>
            </a:endParaRPr>
          </a:p>
          <a:p>
            <a:pPr algn="just"/>
            <a:r>
              <a:rPr lang="en-US" sz="2200" dirty="0" smtClean="0">
                <a:latin typeface="Helvetica Light"/>
                <a:cs typeface="Helvetica Light"/>
              </a:rPr>
              <a:t>Data transferred into IBM-SPSS,</a:t>
            </a:r>
          </a:p>
          <a:p>
            <a:pPr marL="0" indent="0" algn="just">
              <a:buNone/>
            </a:pPr>
            <a:r>
              <a:rPr lang="en-US" sz="2200" dirty="0">
                <a:latin typeface="Helvetica Light"/>
                <a:cs typeface="Helvetica Light"/>
              </a:rPr>
              <a:t> </a:t>
            </a:r>
            <a:r>
              <a:rPr lang="en-US" sz="2200" dirty="0" smtClean="0">
                <a:latin typeface="Helvetica Light"/>
                <a:cs typeface="Helvetica Light"/>
              </a:rPr>
              <a:t>    cleaned and </a:t>
            </a:r>
            <a:r>
              <a:rPr lang="en-US" sz="2200" dirty="0" err="1" smtClean="0">
                <a:latin typeface="Helvetica Light"/>
                <a:cs typeface="Helvetica Light"/>
              </a:rPr>
              <a:t>analysed</a:t>
            </a:r>
            <a:r>
              <a:rPr lang="en-US" sz="2200" dirty="0" smtClean="0">
                <a:latin typeface="Helvetica Light"/>
                <a:cs typeface="Helvetica Light"/>
              </a:rPr>
              <a:t> in SPSS</a:t>
            </a:r>
          </a:p>
          <a:p>
            <a:pPr marL="0" indent="0" algn="just">
              <a:buNone/>
            </a:pPr>
            <a:endParaRPr lang="en-US" sz="600" dirty="0" smtClean="0">
              <a:latin typeface="Helvetica Light"/>
              <a:cs typeface="Helvetica Light"/>
            </a:endParaRPr>
          </a:p>
          <a:p>
            <a:pPr algn="just"/>
            <a:r>
              <a:rPr lang="en-US" sz="2200" dirty="0" smtClean="0">
                <a:latin typeface="Helvetica Light"/>
                <a:cs typeface="Helvetica Light"/>
              </a:rPr>
              <a:t>Descriptive analysis conducted  </a:t>
            </a:r>
          </a:p>
          <a:p>
            <a:pPr marL="0" indent="0" algn="just">
              <a:buNone/>
            </a:pPr>
            <a:r>
              <a:rPr lang="en-US" sz="2200" dirty="0">
                <a:latin typeface="Helvetica Light"/>
                <a:cs typeface="Helvetica Light"/>
              </a:rPr>
              <a:t> </a:t>
            </a:r>
            <a:r>
              <a:rPr lang="en-US" sz="2200" dirty="0" smtClean="0">
                <a:latin typeface="Helvetica Light"/>
                <a:cs typeface="Helvetica Light"/>
              </a:rPr>
              <a:t>    and normality tests conducted</a:t>
            </a:r>
          </a:p>
          <a:p>
            <a:pPr marL="0" indent="0" algn="just">
              <a:buNone/>
            </a:pPr>
            <a:endParaRPr lang="en-US" sz="600" dirty="0" smtClean="0">
              <a:latin typeface="Helvetica Light"/>
              <a:cs typeface="Helvetica Light"/>
            </a:endParaRPr>
          </a:p>
          <a:p>
            <a:pPr algn="just"/>
            <a:r>
              <a:rPr lang="en-US" sz="2200" dirty="0" smtClean="0">
                <a:latin typeface="Helvetica Light"/>
                <a:cs typeface="Helvetica Light"/>
              </a:rPr>
              <a:t>Inferential statistical tests were </a:t>
            </a:r>
          </a:p>
          <a:p>
            <a:pPr marL="0" indent="0" algn="just">
              <a:buNone/>
            </a:pPr>
            <a:r>
              <a:rPr lang="en-US" sz="2200" dirty="0">
                <a:latin typeface="Helvetica Light"/>
                <a:cs typeface="Helvetica Light"/>
              </a:rPr>
              <a:t> </a:t>
            </a:r>
            <a:r>
              <a:rPr lang="en-US" sz="2200" dirty="0" smtClean="0">
                <a:latin typeface="Helvetica Light"/>
                <a:cs typeface="Helvetica Light"/>
              </a:rPr>
              <a:t>    conducted</a:t>
            </a:r>
          </a:p>
        </p:txBody>
      </p:sp>
      <p:pic>
        <p:nvPicPr>
          <p:cNvPr id="4" name="Picture 9" descr="C:\Users\jtruscot\AppData\Local\Microsoft\Windows\Temporary Internet Files\Content.IE5\2L3KL4EC\MP9004022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789040"/>
            <a:ext cx="3606988" cy="2403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8252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15084357"/>
              </p:ext>
            </p:extLst>
          </p:nvPr>
        </p:nvGraphicFramePr>
        <p:xfrm>
          <a:off x="814192" y="1647238"/>
          <a:ext cx="763284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a:xfrm>
            <a:off x="467544" y="332656"/>
            <a:ext cx="8229600" cy="1143000"/>
          </a:xfrm>
          <a:prstGeom prst="rect">
            <a:avLst/>
          </a:prstGeom>
          <a:noFill/>
          <a:effectLst>
            <a:softEdge rad="0"/>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AU" sz="4000" dirty="0" smtClean="0">
                <a:solidFill>
                  <a:srgbClr val="000000"/>
                </a:solidFill>
                <a:latin typeface="Arial"/>
                <a:cs typeface="Arial"/>
              </a:rPr>
              <a:t>Project Phases</a:t>
            </a:r>
            <a:endParaRPr lang="en-AU" sz="4000" dirty="0">
              <a:solidFill>
                <a:srgbClr val="000000"/>
              </a:solidFill>
              <a:latin typeface="Arial"/>
              <a:cs typeface="Arial"/>
            </a:endParaRPr>
          </a:p>
        </p:txBody>
      </p:sp>
      <p:pic>
        <p:nvPicPr>
          <p:cNvPr id="6" name="Picture 5" descr="wellbeing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6649" y="5756446"/>
            <a:ext cx="1944216" cy="1101554"/>
          </a:xfrm>
          <a:prstGeom prst="rect">
            <a:avLst/>
          </a:prstGeom>
        </p:spPr>
      </p:pic>
    </p:spTree>
    <p:extLst>
      <p:ext uri="{BB962C8B-B14F-4D97-AF65-F5344CB8AC3E}">
        <p14:creationId xmlns:p14="http://schemas.microsoft.com/office/powerpoint/2010/main" val="2228189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3"/>
          <p:cNvSpPr>
            <a:spLocks/>
          </p:cNvSpPr>
          <p:nvPr/>
        </p:nvSpPr>
        <p:spPr bwMode="auto">
          <a:xfrm>
            <a:off x="696516" y="1821656"/>
            <a:ext cx="7750969" cy="1232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800">
              <a:solidFill>
                <a:prstClr val="black"/>
              </a:solidFill>
            </a:endParaRPr>
          </a:p>
        </p:txBody>
      </p:sp>
      <p:sp>
        <p:nvSpPr>
          <p:cNvPr id="4" name="Title 3"/>
          <p:cNvSpPr>
            <a:spLocks noGrp="1"/>
          </p:cNvSpPr>
          <p:nvPr>
            <p:ph type="title"/>
          </p:nvPr>
        </p:nvSpPr>
        <p:spPr/>
        <p:txBody>
          <a:bodyPr/>
          <a:lstStyle/>
          <a:p>
            <a:r>
              <a:rPr lang="en-US" sz="4000" dirty="0" smtClean="0">
                <a:latin typeface="Helvetica"/>
                <a:cs typeface="Helvetica"/>
              </a:rPr>
              <a:t>Why is wellbeing at school important?</a:t>
            </a:r>
            <a:endParaRPr lang="en-US" sz="4000" dirty="0">
              <a:latin typeface="Helvetica"/>
              <a:cs typeface="Helvetica"/>
            </a:endParaRPr>
          </a:p>
        </p:txBody>
      </p:sp>
      <p:pic>
        <p:nvPicPr>
          <p:cNvPr id="8" name="Picture 7" descr="green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1288"/>
            <a:ext cx="9144000" cy="1270000"/>
          </a:xfrm>
          <a:prstGeom prst="rect">
            <a:avLst/>
          </a:prstGeom>
        </p:spPr>
      </p:pic>
      <p:sp>
        <p:nvSpPr>
          <p:cNvPr id="10" name="Rectangle 2"/>
          <p:cNvSpPr txBox="1">
            <a:spLocks noChangeArrowheads="1"/>
          </p:cNvSpPr>
          <p:nvPr/>
        </p:nvSpPr>
        <p:spPr bwMode="auto">
          <a:xfrm>
            <a:off x="467544" y="1628800"/>
            <a:ext cx="8280920" cy="187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ct val="0"/>
              </a:spcBef>
              <a:buSzPct val="99000"/>
            </a:pPr>
            <a:r>
              <a:rPr lang="en-AU" sz="2000" dirty="0" smtClean="0">
                <a:latin typeface="Helvetica Light"/>
                <a:ea typeface="ヒラギノ明朝 ProN W3" charset="0"/>
                <a:cs typeface="Helvetica Light"/>
              </a:rPr>
              <a:t>Children’s ‘wellbeing’ is a continuing matter of national concern…with schools widely considered to be the ‘logical – if not the only – common, assured delivery point for wellbeing initiatives’ (ASPA, 2008)</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429000"/>
            <a:ext cx="3592889" cy="2397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467544" y="3212976"/>
            <a:ext cx="4464496" cy="3134191"/>
          </a:xfrm>
          <a:prstGeom prst="rect">
            <a:avLst/>
          </a:prstGeom>
          <a:noFill/>
        </p:spPr>
        <p:txBody>
          <a:bodyPr wrap="square" rtlCol="0">
            <a:spAutoFit/>
          </a:bodyPr>
          <a:lstStyle/>
          <a:p>
            <a:pPr marL="342900" indent="-342900" algn="just">
              <a:lnSpc>
                <a:spcPct val="110000"/>
              </a:lnSpc>
              <a:spcBef>
                <a:spcPct val="0"/>
              </a:spcBef>
              <a:buSzPct val="99000"/>
              <a:buFont typeface="Arial"/>
              <a:buChar char="•"/>
            </a:pPr>
            <a:r>
              <a:rPr lang="en-GB" sz="2000" i="1" dirty="0" smtClean="0">
                <a:latin typeface="Helvetica Light"/>
                <a:ea typeface="ヒラギノ明朝 ProN W3" charset="0"/>
                <a:cs typeface="Helvetica Light"/>
              </a:rPr>
              <a:t>“Wellbeing </a:t>
            </a:r>
            <a:r>
              <a:rPr lang="en-GB" sz="2000" i="1" dirty="0">
                <a:latin typeface="Helvetica Light"/>
                <a:ea typeface="ヒラギノ明朝 ProN W3" charset="0"/>
                <a:cs typeface="Helvetica Light"/>
              </a:rPr>
              <a:t>lacks definition, both as a </a:t>
            </a:r>
            <a:r>
              <a:rPr lang="en-GB" sz="2000" i="1" dirty="0" smtClean="0">
                <a:latin typeface="Helvetica Light"/>
                <a:ea typeface="ヒラギノ明朝 ProN W3" charset="0"/>
                <a:cs typeface="Helvetica Light"/>
              </a:rPr>
              <a:t>concept and </a:t>
            </a:r>
            <a:r>
              <a:rPr lang="en-GB" sz="2000" i="1" dirty="0">
                <a:latin typeface="Helvetica Light"/>
                <a:ea typeface="ヒラギノ明朝 ProN W3" charset="0"/>
                <a:cs typeface="Helvetica Light"/>
              </a:rPr>
              <a:t>in practice… there is little </a:t>
            </a:r>
            <a:r>
              <a:rPr lang="en-GB" sz="2000" i="1" dirty="0" smtClean="0">
                <a:latin typeface="Helvetica Light"/>
                <a:ea typeface="ヒラギノ明朝 ProN W3" charset="0"/>
                <a:cs typeface="Helvetica Light"/>
              </a:rPr>
              <a:t>or no </a:t>
            </a:r>
            <a:r>
              <a:rPr lang="en-GB" sz="2000" i="1" dirty="0">
                <a:latin typeface="Helvetica Light"/>
                <a:ea typeface="ヒラギノ明朝 ProN W3" charset="0"/>
                <a:cs typeface="Helvetica Light"/>
              </a:rPr>
              <a:t>consensus  about what it really means </a:t>
            </a:r>
            <a:r>
              <a:rPr lang="en-GB" sz="2000" i="1" dirty="0" smtClean="0">
                <a:latin typeface="Helvetica Light"/>
                <a:ea typeface="ヒラギノ明朝 ProN W3" charset="0"/>
                <a:cs typeface="Helvetica Light"/>
              </a:rPr>
              <a:t>or </a:t>
            </a:r>
            <a:r>
              <a:rPr lang="en-GB" sz="2000" i="1" dirty="0">
                <a:latin typeface="Helvetica Light"/>
                <a:ea typeface="ヒラギノ明朝 ProN W3" charset="0"/>
                <a:cs typeface="Helvetica Light"/>
              </a:rPr>
              <a:t>looks like </a:t>
            </a:r>
            <a:r>
              <a:rPr lang="en-GB" sz="2000" i="1" dirty="0" smtClean="0">
                <a:latin typeface="Helvetica Light"/>
                <a:ea typeface="ヒラギノ明朝 ProN W3" charset="0"/>
                <a:cs typeface="Helvetica Light"/>
              </a:rPr>
              <a:t>and therefore </a:t>
            </a:r>
            <a:r>
              <a:rPr lang="en-GB" sz="2000" i="1" dirty="0">
                <a:latin typeface="Helvetica Light"/>
                <a:ea typeface="ヒラギノ明朝 ProN W3" charset="0"/>
                <a:cs typeface="Helvetica Light"/>
              </a:rPr>
              <a:t>to produce and </a:t>
            </a:r>
            <a:r>
              <a:rPr lang="en-GB" sz="2000" i="1" dirty="0" smtClean="0">
                <a:latin typeface="Helvetica Light"/>
                <a:ea typeface="ヒラギノ明朝 ProN W3" charset="0"/>
                <a:cs typeface="Helvetica Light"/>
              </a:rPr>
              <a:t>reproduce </a:t>
            </a:r>
            <a:r>
              <a:rPr lang="en-GB" sz="2000" i="1" dirty="0">
                <a:latin typeface="Helvetica Light"/>
                <a:ea typeface="ヒラギノ明朝 ProN W3" charset="0"/>
                <a:cs typeface="Helvetica Light"/>
              </a:rPr>
              <a:t>it, and to know that it is there, </a:t>
            </a:r>
            <a:r>
              <a:rPr lang="en-GB" sz="2000" i="1" dirty="0" smtClean="0">
                <a:latin typeface="Helvetica Light"/>
                <a:ea typeface="ヒラギノ明朝 ProN W3" charset="0"/>
                <a:cs typeface="Helvetica Light"/>
              </a:rPr>
              <a:t>proves highly difficult </a:t>
            </a:r>
            <a:r>
              <a:rPr lang="en-GB" sz="2000" i="1" dirty="0">
                <a:latin typeface="Helvetica Light"/>
                <a:ea typeface="ヒラギノ明朝 ProN W3" charset="0"/>
                <a:cs typeface="Helvetica Light"/>
              </a:rPr>
              <a:t>except in the most </a:t>
            </a:r>
            <a:r>
              <a:rPr lang="en-GB" sz="2000" i="1" dirty="0" smtClean="0">
                <a:latin typeface="Helvetica Light"/>
                <a:ea typeface="ヒラギノ明朝 ProN W3" charset="0"/>
                <a:cs typeface="Helvetica Light"/>
              </a:rPr>
              <a:t>general </a:t>
            </a:r>
            <a:r>
              <a:rPr lang="en-GB" sz="2000" i="1" dirty="0">
                <a:latin typeface="Helvetica Light"/>
                <a:ea typeface="ヒラギノ明朝 ProN W3" charset="0"/>
                <a:cs typeface="Helvetica Light"/>
              </a:rPr>
              <a:t>of </a:t>
            </a:r>
            <a:r>
              <a:rPr lang="en-GB" sz="2000" i="1" dirty="0" smtClean="0">
                <a:latin typeface="Helvetica Light"/>
                <a:ea typeface="ヒラギノ明朝 ProN W3" charset="0"/>
                <a:cs typeface="Helvetica Light"/>
              </a:rPr>
              <a:t>terms”</a:t>
            </a:r>
            <a:r>
              <a:rPr lang="en-GB" sz="2000" dirty="0" smtClean="0">
                <a:latin typeface="Helvetica Light"/>
                <a:ea typeface="ヒラギノ明朝 ProN W3" charset="0"/>
                <a:cs typeface="Helvetica Light"/>
              </a:rPr>
              <a:t> </a:t>
            </a:r>
            <a:r>
              <a:rPr lang="en-GB" sz="2000" dirty="0">
                <a:latin typeface="Helvetica Light"/>
                <a:ea typeface="ヒラギノ明朝 ProN W3" charset="0"/>
                <a:cs typeface="Helvetica Light"/>
              </a:rPr>
              <a:t>(</a:t>
            </a:r>
            <a:r>
              <a:rPr lang="en-GB" sz="2000" dirty="0" err="1">
                <a:latin typeface="Helvetica Light"/>
                <a:ea typeface="ヒラギノ明朝 ProN W3" charset="0"/>
                <a:cs typeface="Helvetica Light"/>
              </a:rPr>
              <a:t>Dinham</a:t>
            </a:r>
            <a:r>
              <a:rPr lang="en-GB" sz="2000" dirty="0">
                <a:latin typeface="Helvetica Light"/>
                <a:ea typeface="ヒラギノ明朝 ProN W3" charset="0"/>
                <a:cs typeface="Helvetica Light"/>
              </a:rPr>
              <a:t>, 2006, p.3</a:t>
            </a:r>
            <a:r>
              <a:rPr lang="en-GB" sz="2000" dirty="0" smtClean="0">
                <a:latin typeface="Helvetica Light"/>
                <a:ea typeface="ヒラギノ明朝 ProN W3" charset="0"/>
                <a:cs typeface="Helvetica Light"/>
              </a:rPr>
              <a:t>).</a:t>
            </a:r>
            <a:endParaRPr lang="en-US" sz="2000" dirty="0">
              <a:solidFill>
                <a:srgbClr val="676767"/>
              </a:solidFill>
              <a:latin typeface="Helvetica Light"/>
              <a:ea typeface="ヒラギノ明朝 ProN W3" charset="0"/>
              <a:cs typeface="Helvetica Light"/>
            </a:endParaRPr>
          </a:p>
        </p:txBody>
      </p:sp>
    </p:spTree>
    <p:extLst>
      <p:ext uri="{BB962C8B-B14F-4D97-AF65-F5344CB8AC3E}">
        <p14:creationId xmlns:p14="http://schemas.microsoft.com/office/powerpoint/2010/main" val="3969048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Helvetica"/>
                <a:cs typeface="Helvetica"/>
              </a:rPr>
              <a:t>Why Recognition Theory?</a:t>
            </a:r>
            <a:endParaRPr lang="en-US" sz="4000" dirty="0">
              <a:latin typeface="Helvetica"/>
              <a:cs typeface="Helvetica"/>
            </a:endParaRPr>
          </a:p>
        </p:txBody>
      </p:sp>
      <p:pic>
        <p:nvPicPr>
          <p:cNvPr id="4" name="Picture 3" descr="side clou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982825"/>
            <a:ext cx="3419871" cy="1875174"/>
          </a:xfrm>
          <a:prstGeom prst="rect">
            <a:avLst/>
          </a:prstGeom>
        </p:spPr>
      </p:pic>
      <p:sp>
        <p:nvSpPr>
          <p:cNvPr id="5" name="TextBox 4"/>
          <p:cNvSpPr txBox="1"/>
          <p:nvPr/>
        </p:nvSpPr>
        <p:spPr>
          <a:xfrm>
            <a:off x="611560" y="1700808"/>
            <a:ext cx="8064896" cy="3785652"/>
          </a:xfrm>
          <a:prstGeom prst="rect">
            <a:avLst/>
          </a:prstGeom>
          <a:noFill/>
        </p:spPr>
        <p:txBody>
          <a:bodyPr wrap="square" rtlCol="0">
            <a:spAutoFit/>
          </a:bodyPr>
          <a:lstStyle/>
          <a:p>
            <a:pPr algn="just"/>
            <a:r>
              <a:rPr lang="en-US" sz="2000" dirty="0" smtClean="0">
                <a:latin typeface="Helvetica Light"/>
                <a:cs typeface="Helvetica Light"/>
              </a:rPr>
              <a:t>“</a:t>
            </a:r>
            <a:r>
              <a:rPr lang="en-US" sz="2000" i="1" dirty="0" smtClean="0">
                <a:latin typeface="Helvetica Light"/>
                <a:cs typeface="Helvetica Light"/>
              </a:rPr>
              <a:t>Due </a:t>
            </a:r>
            <a:r>
              <a:rPr lang="en-US" sz="2000" i="1" dirty="0">
                <a:latin typeface="Helvetica Light"/>
                <a:cs typeface="Helvetica Light"/>
              </a:rPr>
              <a:t>recognition is not just a courtesy we owe people, it is a vital human </a:t>
            </a:r>
            <a:r>
              <a:rPr lang="en-US" sz="2000" i="1" dirty="0" smtClean="0">
                <a:latin typeface="Helvetica Light"/>
                <a:cs typeface="Helvetica Light"/>
              </a:rPr>
              <a:t>need</a:t>
            </a:r>
            <a:r>
              <a:rPr lang="en-US" sz="2000" dirty="0" smtClean="0">
                <a:latin typeface="Helvetica Light"/>
                <a:cs typeface="Helvetica Light"/>
              </a:rPr>
              <a:t>” </a:t>
            </a:r>
            <a:r>
              <a:rPr lang="en-US" sz="2000" dirty="0">
                <a:latin typeface="Helvetica Light"/>
                <a:cs typeface="Helvetica Light"/>
              </a:rPr>
              <a:t>(Taylor, 1995, p. 226). </a:t>
            </a:r>
          </a:p>
          <a:p>
            <a:pPr algn="just"/>
            <a:endParaRPr lang="en-AU" sz="2000" dirty="0">
              <a:latin typeface="Helvetica Light"/>
              <a:cs typeface="Helvetica Light"/>
            </a:endParaRPr>
          </a:p>
          <a:p>
            <a:pPr algn="just"/>
            <a:r>
              <a:rPr lang="en-US" sz="2000" dirty="0">
                <a:latin typeface="Helvetica Light"/>
                <a:cs typeface="Helvetica Light"/>
              </a:rPr>
              <a:t>Recognition is simply defined by Bingham (2003, p.3) as </a:t>
            </a:r>
            <a:r>
              <a:rPr lang="en-US" sz="2000" dirty="0" smtClean="0">
                <a:latin typeface="Helvetica Light"/>
                <a:cs typeface="Helvetica Light"/>
              </a:rPr>
              <a:t>“</a:t>
            </a:r>
            <a:r>
              <a:rPr lang="en-US" sz="2000" i="1" dirty="0" smtClean="0">
                <a:latin typeface="Helvetica Light"/>
                <a:cs typeface="Helvetica Light"/>
              </a:rPr>
              <a:t>the </a:t>
            </a:r>
            <a:r>
              <a:rPr lang="en-US" sz="2000" i="1" dirty="0">
                <a:latin typeface="Helvetica Light"/>
                <a:cs typeface="Helvetica Light"/>
              </a:rPr>
              <a:t>act of acknowledging others, and coming to be acknowledged by </a:t>
            </a:r>
            <a:r>
              <a:rPr lang="en-US" sz="2000" i="1" dirty="0" smtClean="0">
                <a:latin typeface="Helvetica Light"/>
                <a:cs typeface="Helvetica Light"/>
              </a:rPr>
              <a:t>others.</a:t>
            </a:r>
            <a:r>
              <a:rPr lang="en-US" sz="2000" dirty="0" smtClean="0">
                <a:latin typeface="Helvetica Light"/>
                <a:cs typeface="Helvetica Light"/>
              </a:rPr>
              <a:t>”</a:t>
            </a:r>
            <a:endParaRPr lang="en-US" sz="2000" dirty="0">
              <a:latin typeface="Helvetica Light"/>
              <a:cs typeface="Helvetica Light"/>
            </a:endParaRPr>
          </a:p>
          <a:p>
            <a:pPr algn="just"/>
            <a:endParaRPr lang="en-US" sz="2000" dirty="0">
              <a:latin typeface="Helvetica Light"/>
              <a:cs typeface="Helvetica Light"/>
            </a:endParaRPr>
          </a:p>
          <a:p>
            <a:pPr algn="just"/>
            <a:r>
              <a:rPr lang="en-US" sz="2000" dirty="0" err="1" smtClean="0">
                <a:latin typeface="Helvetica Light"/>
                <a:cs typeface="Helvetica Light"/>
              </a:rPr>
              <a:t>Honneth</a:t>
            </a:r>
            <a:r>
              <a:rPr lang="en-US" sz="2000" dirty="0" smtClean="0">
                <a:latin typeface="Helvetica Light"/>
                <a:cs typeface="Helvetica Light"/>
              </a:rPr>
              <a:t> </a:t>
            </a:r>
            <a:r>
              <a:rPr lang="en-US" sz="2000" dirty="0">
                <a:latin typeface="Helvetica Light"/>
                <a:cs typeface="Helvetica Light"/>
              </a:rPr>
              <a:t>(2007, p.130) suggests it signals the need for </a:t>
            </a:r>
            <a:r>
              <a:rPr lang="en-US" sz="2000" dirty="0" smtClean="0">
                <a:latin typeface="Helvetica Light"/>
                <a:cs typeface="Helvetica Light"/>
              </a:rPr>
              <a:t>“</a:t>
            </a:r>
            <a:r>
              <a:rPr lang="en-US" sz="2000" i="1" dirty="0" smtClean="0">
                <a:latin typeface="Helvetica Light"/>
                <a:cs typeface="Helvetica Light"/>
              </a:rPr>
              <a:t>mutual </a:t>
            </a:r>
            <a:r>
              <a:rPr lang="en-US" sz="2000" i="1" dirty="0">
                <a:latin typeface="Helvetica Light"/>
                <a:cs typeface="Helvetica Light"/>
              </a:rPr>
              <a:t>respect for the particularity and the equality of all other </a:t>
            </a:r>
            <a:r>
              <a:rPr lang="en-US" sz="2000" i="1" dirty="0" smtClean="0">
                <a:latin typeface="Helvetica Light"/>
                <a:cs typeface="Helvetica Light"/>
              </a:rPr>
              <a:t>persons.</a:t>
            </a:r>
            <a:r>
              <a:rPr lang="en-US" sz="2000" dirty="0" smtClean="0">
                <a:latin typeface="Helvetica Light"/>
                <a:cs typeface="Helvetica Light"/>
              </a:rPr>
              <a:t>” </a:t>
            </a:r>
            <a:endParaRPr lang="en-US" sz="2000" dirty="0">
              <a:latin typeface="Helvetica Light"/>
              <a:cs typeface="Helvetica Light"/>
            </a:endParaRPr>
          </a:p>
          <a:p>
            <a:pPr algn="just"/>
            <a:endParaRPr lang="en-US" sz="2000" dirty="0" smtClean="0">
              <a:latin typeface="Helvetica Light"/>
              <a:cs typeface="Helvetica Light"/>
            </a:endParaRPr>
          </a:p>
          <a:p>
            <a:pPr algn="just"/>
            <a:r>
              <a:rPr lang="en-US" sz="2000" dirty="0" smtClean="0">
                <a:solidFill>
                  <a:schemeClr val="tx1">
                    <a:lumMod val="85000"/>
                    <a:lumOff val="15000"/>
                  </a:schemeClr>
                </a:solidFill>
                <a:latin typeface="Helvetica Light"/>
                <a:ea typeface="Wingdings"/>
                <a:cs typeface="Helvetica Light"/>
                <a:sym typeface="Wingdings"/>
              </a:rPr>
              <a:t></a:t>
            </a:r>
            <a:r>
              <a:rPr lang="en-US" sz="2000" dirty="0">
                <a:solidFill>
                  <a:schemeClr val="tx1">
                    <a:lumMod val="85000"/>
                    <a:lumOff val="15000"/>
                  </a:schemeClr>
                </a:solidFill>
                <a:latin typeface="Helvetica Light"/>
                <a:cs typeface="Helvetica Light"/>
                <a:sym typeface="Wingdings"/>
              </a:rPr>
              <a:t> </a:t>
            </a:r>
            <a:r>
              <a:rPr lang="en-US" sz="2000" dirty="0" smtClean="0">
                <a:latin typeface="Helvetica Light"/>
                <a:cs typeface="Helvetica Light"/>
              </a:rPr>
              <a:t>Recognition links to the fundamental importance of relationships in human life and the idea that schools are cultural communities of individuals with shared interests</a:t>
            </a:r>
            <a:endParaRPr lang="en-US" sz="2000" dirty="0">
              <a:latin typeface="Helvetica Light"/>
              <a:cs typeface="Helvetica Light"/>
            </a:endParaRPr>
          </a:p>
        </p:txBody>
      </p:sp>
    </p:spTree>
    <p:extLst>
      <p:ext uri="{BB962C8B-B14F-4D97-AF65-F5344CB8AC3E}">
        <p14:creationId xmlns:p14="http://schemas.microsoft.com/office/powerpoint/2010/main" val="82077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3600" dirty="0" smtClean="0">
                <a:latin typeface="Helvetica"/>
                <a:cs typeface="Helvetica"/>
              </a:rPr>
              <a:t>Axel </a:t>
            </a:r>
            <a:r>
              <a:rPr lang="en-US" sz="3600" dirty="0" err="1" smtClean="0">
                <a:latin typeface="Helvetica"/>
                <a:cs typeface="Helvetica"/>
              </a:rPr>
              <a:t>Honneth</a:t>
            </a:r>
            <a:r>
              <a:rPr lang="en-US" sz="3600" dirty="0" smtClean="0">
                <a:latin typeface="Helvetica"/>
                <a:cs typeface="Helvetica"/>
              </a:rPr>
              <a:t>: Recognition Theorist</a:t>
            </a:r>
            <a:endParaRPr lang="en-US" sz="3600" dirty="0">
              <a:latin typeface="Helvetica"/>
              <a:cs typeface="Helvetica"/>
            </a:endParaRPr>
          </a:p>
        </p:txBody>
      </p:sp>
      <p:sp>
        <p:nvSpPr>
          <p:cNvPr id="6" name="Content Placeholder 2"/>
          <p:cNvSpPr>
            <a:spLocks noGrp="1"/>
          </p:cNvSpPr>
          <p:nvPr>
            <p:ph idx="1"/>
          </p:nvPr>
        </p:nvSpPr>
        <p:spPr>
          <a:xfrm>
            <a:off x="2771800" y="1268760"/>
            <a:ext cx="6131024" cy="5040560"/>
          </a:xfrm>
        </p:spPr>
        <p:txBody>
          <a:bodyPr/>
          <a:lstStyle/>
          <a:p>
            <a:pPr marL="0" indent="0" algn="just">
              <a:buFont typeface="Arial" charset="0"/>
              <a:buNone/>
              <a:defRPr/>
            </a:pPr>
            <a:r>
              <a:rPr lang="en-GB" sz="2200" dirty="0" smtClean="0">
                <a:latin typeface="Helvetica Light"/>
                <a:cs typeface="Helvetica Light"/>
              </a:rPr>
              <a:t>Recognition is based on the idea that we define and construct ourselves in relation to ‘the other’. </a:t>
            </a:r>
          </a:p>
          <a:p>
            <a:pPr marL="0" indent="0" algn="just">
              <a:buFont typeface="Arial" charset="0"/>
              <a:buNone/>
              <a:defRPr/>
            </a:pPr>
            <a:endParaRPr lang="en-GB" sz="1000" dirty="0" smtClean="0">
              <a:latin typeface="Helvetica Light"/>
              <a:cs typeface="Helvetica Light"/>
            </a:endParaRPr>
          </a:p>
          <a:p>
            <a:pPr marL="0" indent="0" algn="just">
              <a:buFont typeface="Arial" charset="0"/>
              <a:buNone/>
              <a:defRPr/>
            </a:pPr>
            <a:r>
              <a:rPr lang="en-GB" sz="2200" dirty="0" err="1" smtClean="0">
                <a:latin typeface="Helvetica Light"/>
                <a:cs typeface="Helvetica Light"/>
              </a:rPr>
              <a:t>Honneth</a:t>
            </a:r>
            <a:r>
              <a:rPr lang="en-GB" sz="2200" dirty="0" smtClean="0">
                <a:latin typeface="Helvetica Light"/>
                <a:cs typeface="Helvetica Light"/>
              </a:rPr>
              <a:t> </a:t>
            </a:r>
            <a:r>
              <a:rPr lang="en-GB" sz="2200" dirty="0">
                <a:latin typeface="Helvetica Light"/>
                <a:cs typeface="Helvetica Light"/>
              </a:rPr>
              <a:t>d</a:t>
            </a:r>
            <a:r>
              <a:rPr lang="en-GB" sz="2200" dirty="0" smtClean="0">
                <a:latin typeface="Helvetica Light"/>
                <a:cs typeface="Helvetica Light"/>
              </a:rPr>
              <a:t>istinguishes three modes of intersubjective recognition in modern societies:</a:t>
            </a:r>
          </a:p>
          <a:p>
            <a:pPr marL="0" indent="0" algn="just">
              <a:buFont typeface="Arial" charset="0"/>
              <a:buNone/>
              <a:defRPr/>
            </a:pPr>
            <a:endParaRPr lang="en-GB" sz="1000" dirty="0" smtClean="0">
              <a:latin typeface="Helvetica Light"/>
              <a:cs typeface="Helvetica Light"/>
            </a:endParaRPr>
          </a:p>
          <a:p>
            <a:pPr algn="just">
              <a:defRPr/>
            </a:pPr>
            <a:r>
              <a:rPr lang="en-GB" sz="2200" dirty="0">
                <a:solidFill>
                  <a:srgbClr val="1FBB6F"/>
                </a:solidFill>
                <a:latin typeface="Helvetica Light"/>
                <a:cs typeface="Helvetica Light"/>
              </a:rPr>
              <a:t>Love</a:t>
            </a:r>
            <a:r>
              <a:rPr lang="en-GB" sz="2200" dirty="0">
                <a:latin typeface="Helvetica Light"/>
                <a:cs typeface="Helvetica Light"/>
              </a:rPr>
              <a:t> – intimate relationships in which the sense of self develops</a:t>
            </a:r>
          </a:p>
          <a:p>
            <a:pPr algn="just">
              <a:defRPr/>
            </a:pPr>
            <a:r>
              <a:rPr lang="en-GB" sz="2200" dirty="0">
                <a:solidFill>
                  <a:srgbClr val="FF4E08"/>
                </a:solidFill>
                <a:latin typeface="Helvetica Light"/>
                <a:cs typeface="Helvetica Light"/>
              </a:rPr>
              <a:t>Rights</a:t>
            </a:r>
            <a:r>
              <a:rPr lang="en-GB" sz="2200" dirty="0">
                <a:latin typeface="Helvetica Light"/>
                <a:cs typeface="Helvetica Light"/>
              </a:rPr>
              <a:t> – mutual </a:t>
            </a:r>
            <a:r>
              <a:rPr lang="en-GB" sz="2200" dirty="0" smtClean="0">
                <a:latin typeface="Helvetica Light"/>
                <a:cs typeface="Helvetica Light"/>
              </a:rPr>
              <a:t>respect for each other </a:t>
            </a:r>
            <a:r>
              <a:rPr lang="en-GB" sz="2200" dirty="0">
                <a:latin typeface="Helvetica Light"/>
                <a:cs typeface="Helvetica Light"/>
              </a:rPr>
              <a:t>as persons under law</a:t>
            </a:r>
          </a:p>
          <a:p>
            <a:pPr algn="just">
              <a:defRPr/>
            </a:pPr>
            <a:r>
              <a:rPr lang="en-GB" sz="2200" dirty="0">
                <a:solidFill>
                  <a:srgbClr val="6DB7D9"/>
                </a:solidFill>
                <a:latin typeface="Helvetica Light"/>
                <a:cs typeface="Helvetica Light"/>
              </a:rPr>
              <a:t>Solidarity</a:t>
            </a:r>
            <a:r>
              <a:rPr lang="en-GB" sz="2200" dirty="0">
                <a:latin typeface="Helvetica Light"/>
                <a:cs typeface="Helvetica Light"/>
              </a:rPr>
              <a:t> – reciprocal esteem for contribution to shared </a:t>
            </a:r>
            <a:r>
              <a:rPr lang="en-GB" sz="2200" dirty="0" smtClean="0">
                <a:latin typeface="Helvetica Light"/>
                <a:cs typeface="Helvetica Light"/>
              </a:rPr>
              <a:t>values</a:t>
            </a:r>
          </a:p>
          <a:p>
            <a:pPr marL="0" indent="0">
              <a:buNone/>
              <a:defRPr/>
            </a:pPr>
            <a:endParaRPr lang="en-GB" sz="2200" dirty="0" smtClean="0">
              <a:latin typeface="Helvetica Light"/>
              <a:cs typeface="Helvetica Light"/>
            </a:endParaRPr>
          </a:p>
          <a:p>
            <a:pPr marL="0" indent="0" algn="ctr">
              <a:buNone/>
              <a:defRPr/>
            </a:pPr>
            <a:r>
              <a:rPr lang="en-GB" sz="1600" dirty="0" smtClean="0">
                <a:latin typeface="Helvetica Light"/>
                <a:cs typeface="Helvetica Light"/>
              </a:rPr>
              <a:t> (</a:t>
            </a:r>
            <a:r>
              <a:rPr lang="en-GB" sz="1600" dirty="0" err="1" smtClean="0">
                <a:latin typeface="Helvetica Light"/>
                <a:cs typeface="Helvetica Light"/>
              </a:rPr>
              <a:t>Honneth</a:t>
            </a:r>
            <a:r>
              <a:rPr lang="en-GB" sz="1600" dirty="0" smtClean="0">
                <a:latin typeface="Helvetica Light"/>
                <a:cs typeface="Helvetica Light"/>
              </a:rPr>
              <a:t>, 1995, 2001, 2007; see also Thomas, 2012)</a:t>
            </a:r>
          </a:p>
        </p:txBody>
      </p:sp>
      <p:pic>
        <p:nvPicPr>
          <p:cNvPr id="3" name="Picture 2" descr="Honne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40768"/>
            <a:ext cx="2133600" cy="3187700"/>
          </a:xfrm>
          <a:prstGeom prst="rect">
            <a:avLst/>
          </a:prstGeom>
        </p:spPr>
      </p:pic>
      <p:sp>
        <p:nvSpPr>
          <p:cNvPr id="7" name="TextBox 6"/>
          <p:cNvSpPr txBox="1"/>
          <p:nvPr/>
        </p:nvSpPr>
        <p:spPr>
          <a:xfrm>
            <a:off x="395536" y="4797152"/>
            <a:ext cx="2016224" cy="1754327"/>
          </a:xfrm>
          <a:prstGeom prst="rect">
            <a:avLst/>
          </a:prstGeom>
          <a:noFill/>
        </p:spPr>
        <p:txBody>
          <a:bodyPr wrap="square" rtlCol="0">
            <a:spAutoFit/>
          </a:bodyPr>
          <a:lstStyle/>
          <a:p>
            <a:pPr>
              <a:defRPr/>
            </a:pPr>
            <a:r>
              <a:rPr lang="en-GB" dirty="0" smtClean="0">
                <a:latin typeface="Helvetica Light"/>
                <a:cs typeface="Helvetica Light"/>
              </a:rPr>
              <a:t>Recognition is driven </a:t>
            </a:r>
            <a:r>
              <a:rPr lang="en-GB" dirty="0">
                <a:latin typeface="Helvetica Light"/>
                <a:cs typeface="Helvetica Light"/>
              </a:rPr>
              <a:t>by </a:t>
            </a:r>
            <a:r>
              <a:rPr lang="en-GB" b="1" dirty="0">
                <a:latin typeface="Helvetica Light"/>
                <a:cs typeface="Helvetica Light"/>
              </a:rPr>
              <a:t>struggles</a:t>
            </a:r>
            <a:r>
              <a:rPr lang="en-GB" dirty="0">
                <a:latin typeface="Helvetica Light"/>
                <a:cs typeface="Helvetica Light"/>
              </a:rPr>
              <a:t>, which are motivated by experiences of misrecognition.</a:t>
            </a:r>
          </a:p>
        </p:txBody>
      </p:sp>
    </p:spTree>
    <p:extLst>
      <p:ext uri="{BB962C8B-B14F-4D97-AF65-F5344CB8AC3E}">
        <p14:creationId xmlns:p14="http://schemas.microsoft.com/office/powerpoint/2010/main" val="175334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3131840" y="1052736"/>
            <a:ext cx="5544616" cy="5363710"/>
          </a:xfrm>
        </p:spPr>
        <p:txBody>
          <a:bodyPr>
            <a:normAutofit/>
          </a:bodyPr>
          <a:lstStyle/>
          <a:p>
            <a:pPr marL="0" indent="0" algn="just">
              <a:spcBef>
                <a:spcPts val="668"/>
              </a:spcBef>
              <a:buNone/>
            </a:pPr>
            <a:endParaRPr lang="en-US" sz="2200" b="1" dirty="0">
              <a:solidFill>
                <a:srgbClr val="0000FF"/>
              </a:solidFill>
              <a:latin typeface="Helvetica"/>
              <a:ea typeface="ヒラギノ明朝 ProN W3" charset="0"/>
              <a:cs typeface="Helvetica"/>
            </a:endParaRPr>
          </a:p>
          <a:p>
            <a:pPr marL="0" indent="0" algn="just">
              <a:spcBef>
                <a:spcPts val="668"/>
              </a:spcBef>
              <a:buNone/>
            </a:pPr>
            <a:endParaRPr lang="en-US" sz="1500" b="1" dirty="0" smtClean="0">
              <a:solidFill>
                <a:srgbClr val="0000FF"/>
              </a:solidFill>
              <a:latin typeface="Helvetica"/>
              <a:ea typeface="ヒラギノ明朝 ProN W3" charset="0"/>
              <a:cs typeface="Helvetica"/>
            </a:endParaRPr>
          </a:p>
          <a:p>
            <a:pPr marL="0" indent="0" algn="just">
              <a:buNone/>
            </a:pPr>
            <a:r>
              <a:rPr lang="en-US" sz="2000" b="1" dirty="0" smtClean="0">
                <a:latin typeface="Helvetica"/>
                <a:cs typeface="Helvetica"/>
              </a:rPr>
              <a:t>Being cared for </a:t>
            </a:r>
            <a:r>
              <a:rPr lang="en-US" sz="2000" dirty="0" smtClean="0">
                <a:latin typeface="Helvetica Light"/>
                <a:cs typeface="Helvetica Light"/>
              </a:rPr>
              <a:t>is about how we are there for each other. When we are cared for, we know and trust someone enough to ask them for help. </a:t>
            </a:r>
            <a:endParaRPr lang="en-US" sz="2000" dirty="0" smtClean="0">
              <a:solidFill>
                <a:srgbClr val="0000FF"/>
              </a:solidFill>
              <a:latin typeface="Helvetica Light"/>
              <a:ea typeface="ヒラギノ明朝 ProN W3" charset="0"/>
              <a:cs typeface="Helvetica Light"/>
            </a:endParaRPr>
          </a:p>
          <a:p>
            <a:pPr algn="just"/>
            <a:endParaRPr lang="en-US" sz="2000" b="1" dirty="0" smtClean="0">
              <a:solidFill>
                <a:srgbClr val="0000FF"/>
              </a:solidFill>
              <a:latin typeface="Helvetica"/>
              <a:ea typeface="ヒラギノ明朝 ProN W3" charset="0"/>
              <a:cs typeface="Helvetica"/>
            </a:endParaRPr>
          </a:p>
          <a:p>
            <a:pPr marL="0" indent="0" algn="just">
              <a:buNone/>
            </a:pPr>
            <a:r>
              <a:rPr lang="en-US" sz="2000" b="1" dirty="0" smtClean="0">
                <a:latin typeface="Helvetica"/>
                <a:cs typeface="Helvetica"/>
              </a:rPr>
              <a:t>Being respected </a:t>
            </a:r>
            <a:r>
              <a:rPr lang="en-US" sz="2000" dirty="0" smtClean="0">
                <a:latin typeface="Helvetica Light"/>
                <a:cs typeface="Helvetica Light"/>
              </a:rPr>
              <a:t>is about the way we treat each other. For example, it means that we all should respect each other's rights to be listened to and treated fairly.</a:t>
            </a:r>
          </a:p>
          <a:p>
            <a:pPr algn="just"/>
            <a:endParaRPr lang="en-US" sz="2000" dirty="0" smtClean="0">
              <a:latin typeface="Helvetica"/>
              <a:cs typeface="Helvetica"/>
            </a:endParaRPr>
          </a:p>
          <a:p>
            <a:pPr marL="0" indent="0" algn="just">
              <a:buNone/>
            </a:pPr>
            <a:r>
              <a:rPr lang="en-US" sz="2000" b="1" dirty="0" smtClean="0">
                <a:latin typeface="Helvetica"/>
                <a:cs typeface="Helvetica"/>
              </a:rPr>
              <a:t>Being valued </a:t>
            </a:r>
            <a:r>
              <a:rPr lang="en-US" sz="2000" dirty="0" smtClean="0">
                <a:latin typeface="Helvetica Light"/>
                <a:cs typeface="Helvetica Light"/>
              </a:rPr>
              <a:t>is about our contributions being noticed by the people important to us. When we are valued, we feel encouraged to work together to make things better.</a:t>
            </a:r>
            <a:endParaRPr lang="en-US" sz="2000" dirty="0" smtClean="0">
              <a:latin typeface="Helvetica Light"/>
              <a:ea typeface="ヒラギノ明朝 ProN W3" charset="0"/>
              <a:cs typeface="Helvetica Light"/>
            </a:endParaRPr>
          </a:p>
          <a:p>
            <a:pPr marL="0" indent="0" algn="just">
              <a:spcBef>
                <a:spcPts val="668"/>
              </a:spcBef>
              <a:buNone/>
            </a:pPr>
            <a:endParaRPr lang="en-US" sz="1800" dirty="0">
              <a:latin typeface="Helvetica"/>
              <a:ea typeface="ヒラギノ明朝 ProN W3" charset="0"/>
              <a:cs typeface="Helvetica"/>
            </a:endParaRPr>
          </a:p>
        </p:txBody>
      </p:sp>
      <p:cxnSp>
        <p:nvCxnSpPr>
          <p:cNvPr id="190468" name="Straight Connector 8"/>
          <p:cNvCxnSpPr>
            <a:cxnSpLocks noChangeShapeType="1"/>
          </p:cNvCxnSpPr>
          <p:nvPr/>
        </p:nvCxnSpPr>
        <p:spPr bwMode="auto">
          <a:xfrm>
            <a:off x="6872512" y="2175496"/>
            <a:ext cx="578197" cy="5781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type="triangle" w="lg" len="med"/>
              </a14:hiddenLine>
            </a:ext>
          </a:extLst>
        </p:spPr>
      </p:cxnSp>
      <p:cxnSp>
        <p:nvCxnSpPr>
          <p:cNvPr id="190469" name="Straight Arrow Connector 10"/>
          <p:cNvCxnSpPr>
            <a:cxnSpLocks noChangeShapeType="1"/>
          </p:cNvCxnSpPr>
          <p:nvPr/>
        </p:nvCxnSpPr>
        <p:spPr bwMode="auto">
          <a:xfrm>
            <a:off x="6768703" y="2196703"/>
            <a:ext cx="375047" cy="321469"/>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type="arrow" w="med" len="med"/>
              </a14:hiddenLine>
            </a:ext>
          </a:extLst>
        </p:spPr>
      </p:cxnSp>
      <p:sp>
        <p:nvSpPr>
          <p:cNvPr id="14" name="Right Arrow 13"/>
          <p:cNvSpPr/>
          <p:nvPr/>
        </p:nvSpPr>
        <p:spPr bwMode="auto">
          <a:xfrm>
            <a:off x="2123728" y="2204864"/>
            <a:ext cx="865749" cy="410582"/>
          </a:xfrm>
          <a:prstGeom prst="rightArrow">
            <a:avLst/>
          </a:prstGeom>
          <a:solidFill>
            <a:srgbClr val="1FBB6F"/>
          </a:solidFill>
          <a:ln w="25400" cap="flat" cmpd="sng" algn="ctr">
            <a:noFill/>
            <a:prstDash val="solid"/>
            <a:round/>
            <a:headEnd type="none" w="med" len="med"/>
            <a:tailEnd type="none" w="med" len="med"/>
          </a:ln>
          <a:effectLst/>
        </p:spPr>
      </p:sp>
      <p:sp>
        <p:nvSpPr>
          <p:cNvPr id="15" name="Rectangle 14"/>
          <p:cNvSpPr>
            <a:spLocks noChangeArrowheads="1"/>
          </p:cNvSpPr>
          <p:nvPr/>
        </p:nvSpPr>
        <p:spPr bwMode="auto">
          <a:xfrm>
            <a:off x="467544" y="1844824"/>
            <a:ext cx="1425550" cy="1140279"/>
          </a:xfrm>
          <a:prstGeom prst="rect">
            <a:avLst/>
          </a:prstGeom>
          <a:solidFill>
            <a:srgbClr val="1FBB6F"/>
          </a:solidFill>
          <a:ln>
            <a:noFill/>
          </a:ln>
          <a:extLst/>
        </p:spPr>
        <p:txBody>
          <a:bodyPr lIns="64291" tIns="32146" rIns="64291" bIns="32146"/>
          <a:lstStyle/>
          <a:p>
            <a:endParaRPr lang="en-US" i="1" dirty="0">
              <a:solidFill>
                <a:prstClr val="black"/>
              </a:solidFill>
            </a:endParaRPr>
          </a:p>
          <a:p>
            <a:pPr algn="ctr"/>
            <a:r>
              <a:rPr lang="en-US" sz="1700" b="1" dirty="0" smtClean="0">
                <a:solidFill>
                  <a:schemeClr val="bg1"/>
                </a:solidFill>
                <a:latin typeface="Helvetica"/>
                <a:cs typeface="Helvetica"/>
              </a:rPr>
              <a:t>Love = CARED FOR</a:t>
            </a:r>
          </a:p>
        </p:txBody>
      </p:sp>
      <p:sp>
        <p:nvSpPr>
          <p:cNvPr id="16" name="Right Arrow 15"/>
          <p:cNvSpPr/>
          <p:nvPr/>
        </p:nvSpPr>
        <p:spPr bwMode="auto">
          <a:xfrm>
            <a:off x="2123728" y="5373216"/>
            <a:ext cx="875926" cy="396255"/>
          </a:xfrm>
          <a:prstGeom prst="rightArrow">
            <a:avLst/>
          </a:prstGeom>
          <a:solidFill>
            <a:srgbClr val="6DB7D9"/>
          </a:solidFill>
          <a:ln w="25400" cap="flat" cmpd="sng" algn="ctr">
            <a:noFill/>
            <a:prstDash val="solid"/>
            <a:round/>
            <a:headEnd type="none" w="med" len="med"/>
            <a:tailEnd type="none" w="med" len="med"/>
          </a:ln>
          <a:effectLst/>
        </p:spPr>
      </p:sp>
      <p:sp>
        <p:nvSpPr>
          <p:cNvPr id="17" name="Right Arrow 16"/>
          <p:cNvSpPr/>
          <p:nvPr/>
        </p:nvSpPr>
        <p:spPr bwMode="auto">
          <a:xfrm>
            <a:off x="2123728" y="3789040"/>
            <a:ext cx="865749" cy="389812"/>
          </a:xfrm>
          <a:prstGeom prst="rightArrow">
            <a:avLst/>
          </a:prstGeom>
          <a:solidFill>
            <a:srgbClr val="FF4E08"/>
          </a:solidFill>
          <a:ln w="25400" cap="flat" cmpd="sng" algn="ctr">
            <a:noFill/>
            <a:prstDash val="solid"/>
            <a:round/>
            <a:headEnd type="none" w="med" len="med"/>
            <a:tailEnd type="none" w="med" len="med"/>
          </a:ln>
          <a:effectLst/>
        </p:spPr>
      </p:sp>
      <p:sp>
        <p:nvSpPr>
          <p:cNvPr id="18" name="Rectangle 17"/>
          <p:cNvSpPr>
            <a:spLocks noChangeArrowheads="1"/>
          </p:cNvSpPr>
          <p:nvPr/>
        </p:nvSpPr>
        <p:spPr bwMode="auto">
          <a:xfrm>
            <a:off x="467544" y="3429000"/>
            <a:ext cx="1449118" cy="1141859"/>
          </a:xfrm>
          <a:prstGeom prst="rect">
            <a:avLst/>
          </a:prstGeom>
          <a:solidFill>
            <a:srgbClr val="FF4E08"/>
          </a:solidFill>
          <a:ln>
            <a:noFill/>
          </a:ln>
          <a:extLst/>
        </p:spPr>
        <p:txBody>
          <a:bodyPr lIns="64291" tIns="32146" rIns="64291" bIns="32146"/>
          <a:lstStyle/>
          <a:p>
            <a:endParaRPr lang="en-US" dirty="0">
              <a:solidFill>
                <a:schemeClr val="bg1"/>
              </a:solidFill>
            </a:endParaRPr>
          </a:p>
          <a:p>
            <a:pPr algn="ctr"/>
            <a:r>
              <a:rPr lang="en-US" sz="1700" b="1" dirty="0" smtClean="0">
                <a:solidFill>
                  <a:schemeClr val="bg1"/>
                </a:solidFill>
                <a:latin typeface="Helvetica"/>
                <a:cs typeface="Helvetica"/>
              </a:rPr>
              <a:t>Rights = </a:t>
            </a:r>
            <a:r>
              <a:rPr lang="en-US" sz="1600" b="1" dirty="0" smtClean="0">
                <a:solidFill>
                  <a:schemeClr val="bg1"/>
                </a:solidFill>
                <a:latin typeface="Helvetica"/>
                <a:cs typeface="Helvetica"/>
              </a:rPr>
              <a:t>RESPECTED</a:t>
            </a:r>
          </a:p>
        </p:txBody>
      </p:sp>
      <p:sp>
        <p:nvSpPr>
          <p:cNvPr id="19" name="Rectangle 18"/>
          <p:cNvSpPr/>
          <p:nvPr/>
        </p:nvSpPr>
        <p:spPr bwMode="auto">
          <a:xfrm>
            <a:off x="467544" y="5085184"/>
            <a:ext cx="1428028" cy="1075712"/>
          </a:xfrm>
          <a:prstGeom prst="rect">
            <a:avLst/>
          </a:prstGeom>
          <a:solidFill>
            <a:srgbClr val="6DB7D9"/>
          </a:solidFill>
          <a:ln w="25400" cap="flat" cmpd="sng" algn="ctr">
            <a:noFill/>
            <a:prstDash val="solid"/>
            <a:round/>
            <a:headEnd type="none" w="med" len="med"/>
            <a:tailEnd type="none" w="med" len="med"/>
          </a:ln>
          <a:effectLst/>
        </p:spPr>
        <p:txBody>
          <a:bodyPr lIns="64291" tIns="32146" rIns="64291" bIns="32146"/>
          <a:lstStyle/>
          <a:p>
            <a:pPr>
              <a:defRPr/>
            </a:pPr>
            <a:endParaRPr lang="en-US" dirty="0">
              <a:solidFill>
                <a:prstClr val="black"/>
              </a:solidFill>
              <a:ea typeface="ヒラギノ角ゴ ProN W3" charset="-128"/>
              <a:cs typeface="ヒラギノ角ゴ ProN W3" charset="-128"/>
            </a:endParaRPr>
          </a:p>
          <a:p>
            <a:pPr algn="ctr">
              <a:defRPr/>
            </a:pPr>
            <a:r>
              <a:rPr lang="en-US" sz="1700" b="1" dirty="0" smtClean="0">
                <a:solidFill>
                  <a:schemeClr val="bg1"/>
                </a:solidFill>
                <a:latin typeface="Helvetica"/>
                <a:ea typeface="ヒラギノ角ゴ ProN W3" charset="-128"/>
                <a:cs typeface="Helvetica"/>
              </a:rPr>
              <a:t>Solidarity = VALUED</a:t>
            </a:r>
          </a:p>
        </p:txBody>
      </p:sp>
      <p:sp>
        <p:nvSpPr>
          <p:cNvPr id="2" name="TextBox 1"/>
          <p:cNvSpPr txBox="1"/>
          <p:nvPr/>
        </p:nvSpPr>
        <p:spPr>
          <a:xfrm>
            <a:off x="3995936" y="6483513"/>
            <a:ext cx="5059908" cy="369332"/>
          </a:xfrm>
          <a:prstGeom prst="rect">
            <a:avLst/>
          </a:prstGeom>
          <a:noFill/>
        </p:spPr>
        <p:txBody>
          <a:bodyPr wrap="square" rtlCol="0">
            <a:spAutoFit/>
          </a:bodyPr>
          <a:lstStyle/>
          <a:p>
            <a:pPr algn="r"/>
            <a:r>
              <a:rPr lang="en-AU" dirty="0" smtClean="0">
                <a:latin typeface="Helvetica Light"/>
                <a:cs typeface="Helvetica Light"/>
              </a:rPr>
              <a:t>(</a:t>
            </a:r>
            <a:r>
              <a:rPr lang="en-AU" dirty="0" err="1" smtClean="0">
                <a:latin typeface="Helvetica Light"/>
                <a:cs typeface="Helvetica Light"/>
              </a:rPr>
              <a:t>Honneth</a:t>
            </a:r>
            <a:r>
              <a:rPr lang="en-AU" dirty="0" smtClean="0">
                <a:latin typeface="Helvetica Light"/>
                <a:cs typeface="Helvetica Light"/>
              </a:rPr>
              <a:t> 2001, Thomas 2012)</a:t>
            </a:r>
            <a:endParaRPr lang="en-AU" dirty="0">
              <a:latin typeface="Helvetica Light"/>
              <a:cs typeface="Helvetica Light"/>
            </a:endParaRPr>
          </a:p>
        </p:txBody>
      </p:sp>
      <p:sp>
        <p:nvSpPr>
          <p:cNvPr id="3" name="Title 2"/>
          <p:cNvSpPr>
            <a:spLocks noGrp="1"/>
          </p:cNvSpPr>
          <p:nvPr>
            <p:ph type="title"/>
          </p:nvPr>
        </p:nvSpPr>
        <p:spPr>
          <a:noFill/>
        </p:spPr>
        <p:txBody>
          <a:bodyPr/>
          <a:lstStyle/>
          <a:p>
            <a:r>
              <a:rPr lang="en-AU" sz="4000" dirty="0" smtClean="0">
                <a:solidFill>
                  <a:srgbClr val="000000"/>
                </a:solidFill>
                <a:latin typeface="Helvetica"/>
                <a:cs typeface="Helvetica"/>
              </a:rPr>
              <a:t>Translating </a:t>
            </a:r>
            <a:r>
              <a:rPr lang="en-AU" sz="4000" dirty="0" err="1" smtClean="0">
                <a:solidFill>
                  <a:srgbClr val="000000"/>
                </a:solidFill>
                <a:latin typeface="Helvetica"/>
                <a:cs typeface="Helvetica"/>
              </a:rPr>
              <a:t>Honneth’s</a:t>
            </a:r>
            <a:r>
              <a:rPr lang="en-AU" sz="4000" dirty="0" smtClean="0">
                <a:solidFill>
                  <a:srgbClr val="000000"/>
                </a:solidFill>
                <a:latin typeface="Helvetica"/>
                <a:cs typeface="Helvetica"/>
              </a:rPr>
              <a:t> Concepts for this Study</a:t>
            </a:r>
            <a:endParaRPr lang="en-AU" sz="4000" dirty="0">
              <a:solidFill>
                <a:srgbClr val="000000"/>
              </a:solidFill>
              <a:latin typeface="Helvetica"/>
              <a:cs typeface="Helvetica"/>
            </a:endParaRPr>
          </a:p>
        </p:txBody>
      </p:sp>
    </p:spTree>
    <p:extLst>
      <p:ext uri="{BB962C8B-B14F-4D97-AF65-F5344CB8AC3E}">
        <p14:creationId xmlns:p14="http://schemas.microsoft.com/office/powerpoint/2010/main" val="2108222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5857</TotalTime>
  <Words>7003</Words>
  <Application>Microsoft Macintosh PowerPoint</Application>
  <PresentationFormat>On-screen Show (4:3)</PresentationFormat>
  <Paragraphs>683</Paragraphs>
  <Slides>49</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49</vt:i4>
      </vt:variant>
    </vt:vector>
  </HeadingPairs>
  <TitlesOfParts>
    <vt:vector size="61" baseType="lpstr">
      <vt:lpstr>Arial</vt:lpstr>
      <vt:lpstr>Calibri</vt:lpstr>
      <vt:lpstr>Helvetica</vt:lpstr>
      <vt:lpstr>Helvetica Light</vt:lpstr>
      <vt:lpstr>ＭＳ Ｐゴシック</vt:lpstr>
      <vt:lpstr>Open Sans Light</vt:lpstr>
      <vt:lpstr>Wingdings</vt:lpstr>
      <vt:lpstr>ヒラギノ明朝 ProN W3</vt:lpstr>
      <vt:lpstr>ヒラギノ角ゴ ProN W3</vt:lpstr>
      <vt:lpstr>Office Theme</vt:lpstr>
      <vt:lpstr>1_Office Theme</vt:lpstr>
      <vt:lpstr>4_Office Theme</vt:lpstr>
      <vt:lpstr>PowerPoint Presentation</vt:lpstr>
      <vt:lpstr>PowerPoint Presentation</vt:lpstr>
      <vt:lpstr>Research Team and Partners</vt:lpstr>
      <vt:lpstr>Project Aims</vt:lpstr>
      <vt:lpstr>PowerPoint Presentation</vt:lpstr>
      <vt:lpstr>Why is wellbeing at school important?</vt:lpstr>
      <vt:lpstr>Why Recognition Theory?</vt:lpstr>
      <vt:lpstr>Axel Honneth: Recognition Theorist</vt:lpstr>
      <vt:lpstr>Translating Honneth’s Concepts for this Study</vt:lpstr>
      <vt:lpstr>PowerPoint Presentation</vt:lpstr>
      <vt:lpstr>PowerPoint Presentation</vt:lpstr>
      <vt:lpstr>PowerPoint Presentation</vt:lpstr>
      <vt:lpstr>PowerPoint Presentation</vt:lpstr>
      <vt:lpstr>Pastoral Care</vt:lpstr>
      <vt:lpstr>Phase 2: What is Wellbeing?</vt:lpstr>
      <vt:lpstr>Phase 2: What is Wellbeing?</vt:lpstr>
      <vt:lpstr>Three Domains of Wellbeing</vt:lpstr>
      <vt:lpstr>Phase 3: On-line Survey</vt:lpstr>
      <vt:lpstr>Some Points for Reflection</vt:lpstr>
      <vt:lpstr>PowerPoint Presentation</vt:lpstr>
      <vt:lpstr>In the focus groups, the students reflected on what they felt helps and hinders their wellbeing at school: </vt:lpstr>
      <vt:lpstr>Wellbeing is Grounded in Relationships</vt:lpstr>
      <vt:lpstr>PowerPoint Presentation</vt:lpstr>
      <vt:lpstr>Conversation</vt:lpstr>
      <vt:lpstr>PowerPoint Presentation</vt:lpstr>
      <vt:lpstr>Phase 3: The Importance of Relationships for Wellbeing</vt:lpstr>
      <vt:lpstr>Phase 3: The Importance of Relationships for Wellbeing</vt:lpstr>
      <vt:lpstr>Interesting Points of Difference</vt:lpstr>
      <vt:lpstr>PowerPoint Presentation</vt:lpstr>
      <vt:lpstr>Some Points for Reflection</vt:lpstr>
      <vt:lpstr>PowerPoint Presentation</vt:lpstr>
      <vt:lpstr>PowerPoint Presentation</vt:lpstr>
      <vt:lpstr>Misrecognition</vt:lpstr>
      <vt:lpstr>PowerPoint Presentation</vt:lpstr>
      <vt:lpstr>PowerPoint Presentation</vt:lpstr>
      <vt:lpstr>PowerPoint Presentation</vt:lpstr>
      <vt:lpstr>Some Points for Reflection</vt:lpstr>
      <vt:lpstr>PowerPoint Presentation</vt:lpstr>
      <vt:lpstr>Key Messages</vt:lpstr>
      <vt:lpstr>Australian Professional Standards for Teachers</vt:lpstr>
      <vt:lpstr>PowerPoint Presentation</vt:lpstr>
      <vt:lpstr>References in Presentation</vt:lpstr>
      <vt:lpstr>References in Presentation</vt:lpstr>
      <vt:lpstr>PowerPoint Presentation</vt:lpstr>
      <vt:lpstr>Methods</vt:lpstr>
      <vt:lpstr>Phase 1: Policy Review</vt:lpstr>
      <vt:lpstr>Phase 2: Student focus Groups</vt:lpstr>
      <vt:lpstr>Phase 2: Teacher Interviews</vt:lpstr>
      <vt:lpstr>Phase 3: On-line Survey</vt:lpstr>
    </vt:vector>
  </TitlesOfParts>
  <Company>Southern Cross University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nwhite1</dc:creator>
  <cp:lastModifiedBy>Anne Graham</cp:lastModifiedBy>
  <cp:revision>393</cp:revision>
  <cp:lastPrinted>2013-03-04T01:58:44Z</cp:lastPrinted>
  <dcterms:created xsi:type="dcterms:W3CDTF">2013-03-04T01:40:47Z</dcterms:created>
  <dcterms:modified xsi:type="dcterms:W3CDTF">2019-02-06T01:54:09Z</dcterms:modified>
</cp:coreProperties>
</file>