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86"/>
    <a:srgbClr val="FFCE00"/>
    <a:srgbClr val="00A6B6"/>
    <a:srgbClr val="C3D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5E3D3-81B2-4438-B119-29EB5A912F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2B602E5-F38F-4244-86C8-5B01515B69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9EA09DE-6756-4710-A66F-70695F99BF5B}"/>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1F651607-F2E5-4166-8D4B-6BF9C0775C2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16165BC-E843-4C50-8880-3B51F514714B}"/>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161309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2D71-1A72-4A42-9908-820DB2BAD8F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6E8F9E4-4666-4D05-AE38-36BDE7D35D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F03147-2F5D-4A5C-905D-7619188B27B1}"/>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EBB3282D-2786-4ED0-B7D0-58A231B186E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872D3A4-76D4-44E0-8E11-9319AB5569A1}"/>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15362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929665-00E4-4C5D-86A7-A045AE7784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6578D4C-3111-40D4-8656-4B008E4932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839A93E-08A2-447E-8E8C-A972C16A34BF}"/>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B64FDF6C-6BEE-48CD-8F54-87E66B0D213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C3137F8-0ADA-478D-B2E6-26FE98AFB2DF}"/>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390248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51E8-496A-4737-A3FC-C3B96169E03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5DB437D-B978-4978-803B-0586EFE696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62511A-2BF5-449E-9753-E4F5BBEF87E7}"/>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C203297F-A7CF-40D7-A4B8-D74524F30A7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4963A28-839B-4DB9-9524-DD0129E6697D}"/>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414666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B5CF-87CE-43B0-9ADE-A104E1C36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DFD998E-F6FE-4323-8CC1-BFFA3406E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A99179-E3EC-4588-8370-A1B99B6C5B56}"/>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51229E57-A6A0-4459-80DD-DF2BB50E44C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F54E92D-54A0-4A9E-94B8-FC569620A22B}"/>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203316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0159E-4BC7-44BD-9D83-D1289A504BA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04B799C-01B9-46D7-91D8-CC56BC55DC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C4DA3-B734-47EA-952F-1E7AAA5E59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FBA398B-1359-4B98-BEA4-945227552179}"/>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6" name="Footer Placeholder 5">
            <a:extLst>
              <a:ext uri="{FF2B5EF4-FFF2-40B4-BE49-F238E27FC236}">
                <a16:creationId xmlns:a16="http://schemas.microsoft.com/office/drawing/2014/main" id="{A47001EF-B47D-40F7-9AE6-E40768FA13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FF049DA-D50E-4D47-B593-212DDF3C4F4B}"/>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12465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1DE9-D288-4CB8-A306-1BF8D56483D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0992E3D-3426-4A97-9708-D8E1852E62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F9B849-70BE-4B8A-8AC4-8528C4EDB4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214C33A-C23D-480E-B677-1D940D940E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E5E80D-196D-4C8F-9D6D-B6E80F927F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E23CAE8-1749-4623-8E6C-EEABA5EFF40A}"/>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8" name="Footer Placeholder 7">
            <a:extLst>
              <a:ext uri="{FF2B5EF4-FFF2-40B4-BE49-F238E27FC236}">
                <a16:creationId xmlns:a16="http://schemas.microsoft.com/office/drawing/2014/main" id="{8AC1C4B6-F28F-4E1B-89CF-868FD5992F3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4F00ACE-28C9-46D7-A99E-15B633E088C0}"/>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301136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D05F-93A2-4FAE-A985-27316569B07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723B8D3-E43E-4601-B950-D7EE3F9C1926}"/>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4" name="Footer Placeholder 3">
            <a:extLst>
              <a:ext uri="{FF2B5EF4-FFF2-40B4-BE49-F238E27FC236}">
                <a16:creationId xmlns:a16="http://schemas.microsoft.com/office/drawing/2014/main" id="{640D7958-3600-4B43-992D-5CB48E12F5C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F47E214-64AA-4841-BA21-E02EFDDC3291}"/>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277492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B262E6-CA25-4B96-9BB4-B29786BBFB7F}"/>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3" name="Footer Placeholder 2">
            <a:extLst>
              <a:ext uri="{FF2B5EF4-FFF2-40B4-BE49-F238E27FC236}">
                <a16:creationId xmlns:a16="http://schemas.microsoft.com/office/drawing/2014/main" id="{57212527-FBEB-4782-8859-61B8C5C2E2F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E62D680-095A-4283-9A78-B302521B74B4}"/>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131635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6A7B2-9FD5-43D3-A745-51F3FBD25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E3A32C1-B96C-49D1-B512-98A6B4A0F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F94C56C-7D7F-4802-83A4-6678A60F1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A8A02-8081-48DF-8B98-13A17050B24B}"/>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6" name="Footer Placeholder 5">
            <a:extLst>
              <a:ext uri="{FF2B5EF4-FFF2-40B4-BE49-F238E27FC236}">
                <a16:creationId xmlns:a16="http://schemas.microsoft.com/office/drawing/2014/main" id="{ECE48911-AC4D-4E5B-A4E5-A3FF1793629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D6936DF-9777-4DAA-AAAB-F445699DFC01}"/>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29624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88D28-242C-4D70-9639-62DBFF884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D2B8DF7-9E25-4FF3-B465-81C7841006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AE0F854-8084-4192-B10A-559553537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9B4874-7B0C-4011-B885-0AF21768C4A0}"/>
              </a:ext>
            </a:extLst>
          </p:cNvPr>
          <p:cNvSpPr>
            <a:spLocks noGrp="1"/>
          </p:cNvSpPr>
          <p:nvPr>
            <p:ph type="dt" sz="half" idx="10"/>
          </p:nvPr>
        </p:nvSpPr>
        <p:spPr/>
        <p:txBody>
          <a:bodyPr/>
          <a:lstStyle/>
          <a:p>
            <a:fld id="{C72A0538-0A22-4886-9FE0-77578E750795}" type="datetimeFigureOut">
              <a:rPr lang="en-AU" smtClean="0"/>
              <a:t>10/06/2021</a:t>
            </a:fld>
            <a:endParaRPr lang="en-AU"/>
          </a:p>
        </p:txBody>
      </p:sp>
      <p:sp>
        <p:nvSpPr>
          <p:cNvPr id="6" name="Footer Placeholder 5">
            <a:extLst>
              <a:ext uri="{FF2B5EF4-FFF2-40B4-BE49-F238E27FC236}">
                <a16:creationId xmlns:a16="http://schemas.microsoft.com/office/drawing/2014/main" id="{50592E72-9C1C-497F-A79C-50D44C246D1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6B052E1-E81E-4132-BF1D-F4A64ABC909F}"/>
              </a:ext>
            </a:extLst>
          </p:cNvPr>
          <p:cNvSpPr>
            <a:spLocks noGrp="1"/>
          </p:cNvSpPr>
          <p:nvPr>
            <p:ph type="sldNum" sz="quarter" idx="12"/>
          </p:nvPr>
        </p:nvSpPr>
        <p:spPr/>
        <p:txBody>
          <a:bodyPr/>
          <a:lstStyle/>
          <a:p>
            <a:fld id="{BCFA3DAF-4013-4294-ACE9-4FA133F68A0D}" type="slidenum">
              <a:rPr lang="en-AU" smtClean="0"/>
              <a:t>‹#›</a:t>
            </a:fld>
            <a:endParaRPr lang="en-AU"/>
          </a:p>
        </p:txBody>
      </p:sp>
    </p:spTree>
    <p:extLst>
      <p:ext uri="{BB962C8B-B14F-4D97-AF65-F5344CB8AC3E}">
        <p14:creationId xmlns:p14="http://schemas.microsoft.com/office/powerpoint/2010/main" val="26186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68E1D-FF23-42A2-A315-8DAF9EE928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5FD183F-4F6C-4D74-BC8E-E4C835514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2014B41-CFFC-44B5-808D-D56108089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A0538-0A22-4886-9FE0-77578E750795}" type="datetimeFigureOut">
              <a:rPr lang="en-AU" smtClean="0"/>
              <a:t>10/06/2021</a:t>
            </a:fld>
            <a:endParaRPr lang="en-AU"/>
          </a:p>
        </p:txBody>
      </p:sp>
      <p:sp>
        <p:nvSpPr>
          <p:cNvPr id="5" name="Footer Placeholder 4">
            <a:extLst>
              <a:ext uri="{FF2B5EF4-FFF2-40B4-BE49-F238E27FC236}">
                <a16:creationId xmlns:a16="http://schemas.microsoft.com/office/drawing/2014/main" id="{332CDF31-7591-4715-ACF7-8AEF7D84A1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D0C9132-211A-461C-859F-52743FA94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A3DAF-4013-4294-ACE9-4FA133F68A0D}" type="slidenum">
              <a:rPr lang="en-AU" smtClean="0"/>
              <a:t>‹#›</a:t>
            </a:fld>
            <a:endParaRPr lang="en-AU"/>
          </a:p>
        </p:txBody>
      </p:sp>
    </p:spTree>
    <p:extLst>
      <p:ext uri="{BB962C8B-B14F-4D97-AF65-F5344CB8AC3E}">
        <p14:creationId xmlns:p14="http://schemas.microsoft.com/office/powerpoint/2010/main" val="39700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olicies.scu.edu.au/view.current.php?id=00030"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policies.scu.edu.au/view.current.php?id=0003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policies.scu.edu.au/view.current.php?id=00039" TargetMode="External"/><Relationship Id="rId3" Type="http://schemas.openxmlformats.org/officeDocument/2006/relationships/image" Target="../media/image4.jpeg"/><Relationship Id="rId7" Type="http://schemas.openxmlformats.org/officeDocument/2006/relationships/hyperlink" Target="https://www.scu.edu.au/staff/hr-services/workplace-health-and-safety/emergency-contacts/"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scu.edu.au/staff/hr-services/workplace-health-and-safety/health-and-safety-representatives-hsr-list/" TargetMode="External"/><Relationship Id="rId5" Type="http://schemas.openxmlformats.org/officeDocument/2006/relationships/hyperlink" Target="https://www.scu.edu.au/staff/hr-services/workplace-health-and-safety/consultation/" TargetMode="External"/><Relationship Id="rId10" Type="http://schemas.openxmlformats.org/officeDocument/2006/relationships/hyperlink" Target="https://policies.scu.edu.au/view.current.php?id=00038" TargetMode="External"/><Relationship Id="rId4" Type="http://schemas.openxmlformats.org/officeDocument/2006/relationships/hyperlink" Target="https://riskware.scu.edu.au/" TargetMode="External"/><Relationship Id="rId9" Type="http://schemas.openxmlformats.org/officeDocument/2006/relationships/hyperlink" Target="https://policies.scu.edu.au/view.current.php?id=0003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hr@scu.edu.au" TargetMode="External"/><Relationship Id="rId3" Type="http://schemas.openxmlformats.org/officeDocument/2006/relationships/image" Target="../media/image2.jpeg"/><Relationship Id="rId7" Type="http://schemas.openxmlformats.org/officeDocument/2006/relationships/hyperlink" Target="https://www.safeworkaustralia.gov.au/system/files/documents/1702/guide-preventing-responding-workplace-bullying.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policies.scu.edu.au/view.current.php?id=00038" TargetMode="External"/><Relationship Id="rId5" Type="http://schemas.openxmlformats.org/officeDocument/2006/relationships/hyperlink" Target="https://policies.scu.edu.au/view.current.php?id=00037" TargetMode="External"/><Relationship Id="rId4" Type="http://schemas.openxmlformats.org/officeDocument/2006/relationships/hyperlink" Target="https://policies.scu.edu.au/view.current.php?id=00039" TargetMode="External"/><Relationship Id="rId9" Type="http://schemas.openxmlformats.org/officeDocument/2006/relationships/hyperlink" Target="https://assureprograms.com.au/services/employees-family-memb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47439-E732-49C1-A2DD-E33714401EB9}"/>
              </a:ext>
            </a:extLst>
          </p:cNvPr>
          <p:cNvSpPr>
            <a:spLocks noGrp="1"/>
          </p:cNvSpPr>
          <p:nvPr>
            <p:ph type="ctrTitle"/>
          </p:nvPr>
        </p:nvSpPr>
        <p:spPr>
          <a:xfrm>
            <a:off x="395602" y="1672771"/>
            <a:ext cx="9144000" cy="1533293"/>
          </a:xfrm>
        </p:spPr>
        <p:txBody>
          <a:bodyPr>
            <a:normAutofit/>
          </a:bodyPr>
          <a:lstStyle/>
          <a:p>
            <a:pPr algn="l"/>
            <a:r>
              <a:rPr lang="en-AU" sz="3800" b="1" dirty="0">
                <a:solidFill>
                  <a:srgbClr val="005E86"/>
                </a:solidFill>
              </a:rPr>
              <a:t>A guide for preventing workplace bullying</a:t>
            </a:r>
          </a:p>
        </p:txBody>
      </p:sp>
      <p:sp>
        <p:nvSpPr>
          <p:cNvPr id="3" name="Subtitle 2">
            <a:extLst>
              <a:ext uri="{FF2B5EF4-FFF2-40B4-BE49-F238E27FC236}">
                <a16:creationId xmlns:a16="http://schemas.microsoft.com/office/drawing/2014/main" id="{1342E29D-7168-4970-88F0-9B210A573E3C}"/>
              </a:ext>
            </a:extLst>
          </p:cNvPr>
          <p:cNvSpPr>
            <a:spLocks noGrp="1"/>
          </p:cNvSpPr>
          <p:nvPr>
            <p:ph type="subTitle" idx="1"/>
          </p:nvPr>
        </p:nvSpPr>
        <p:spPr>
          <a:xfrm>
            <a:off x="395602" y="3437505"/>
            <a:ext cx="9144000" cy="1655762"/>
          </a:xfrm>
        </p:spPr>
        <p:txBody>
          <a:bodyPr/>
          <a:lstStyle/>
          <a:p>
            <a:pPr algn="l"/>
            <a:r>
              <a:rPr lang="en-AU" dirty="0">
                <a:solidFill>
                  <a:srgbClr val="00A6B6"/>
                </a:solidFill>
              </a:rPr>
              <a:t>For All Employees</a:t>
            </a:r>
          </a:p>
        </p:txBody>
      </p:sp>
      <p:pic>
        <p:nvPicPr>
          <p:cNvPr id="4" name="Picture 3">
            <a:extLst>
              <a:ext uri="{FF2B5EF4-FFF2-40B4-BE49-F238E27FC236}">
                <a16:creationId xmlns:a16="http://schemas.microsoft.com/office/drawing/2014/main" id="{6E1E9C60-ECF7-4AA5-B0A7-A5DAEC1EF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a:off x="5571653" y="0"/>
            <a:ext cx="6620347" cy="6858000"/>
          </a:xfrm>
          <a:prstGeom prst="rect">
            <a:avLst/>
          </a:prstGeom>
        </p:spPr>
      </p:pic>
      <p:pic>
        <p:nvPicPr>
          <p:cNvPr id="5" name="Picture 4">
            <a:extLst>
              <a:ext uri="{FF2B5EF4-FFF2-40B4-BE49-F238E27FC236}">
                <a16:creationId xmlns:a16="http://schemas.microsoft.com/office/drawing/2014/main" id="{FACC2DBB-78CF-419E-90E4-FC11154E07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602" y="292817"/>
            <a:ext cx="2102415" cy="671916"/>
          </a:xfrm>
          <a:prstGeom prst="rect">
            <a:avLst/>
          </a:prstGeom>
        </p:spPr>
      </p:pic>
    </p:spTree>
    <p:extLst>
      <p:ext uri="{BB962C8B-B14F-4D97-AF65-F5344CB8AC3E}">
        <p14:creationId xmlns:p14="http://schemas.microsoft.com/office/powerpoint/2010/main" val="149588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65565F-E629-43AD-B265-B1B5CAA6B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437" y="190432"/>
            <a:ext cx="2102415" cy="671916"/>
          </a:xfrm>
          <a:prstGeom prst="rect">
            <a:avLst/>
          </a:prstGeom>
        </p:spPr>
      </p:pic>
      <p:sp>
        <p:nvSpPr>
          <p:cNvPr id="5" name="Title 1">
            <a:extLst>
              <a:ext uri="{FF2B5EF4-FFF2-40B4-BE49-F238E27FC236}">
                <a16:creationId xmlns:a16="http://schemas.microsoft.com/office/drawing/2014/main" id="{B12826F9-C6AB-45D9-B7E1-A6C59DCDD591}"/>
              </a:ext>
            </a:extLst>
          </p:cNvPr>
          <p:cNvSpPr>
            <a:spLocks noGrp="1"/>
          </p:cNvSpPr>
          <p:nvPr>
            <p:ph type="title"/>
          </p:nvPr>
        </p:nvSpPr>
        <p:spPr>
          <a:xfrm>
            <a:off x="926389" y="277996"/>
            <a:ext cx="10339219" cy="815870"/>
          </a:xfrm>
        </p:spPr>
        <p:txBody>
          <a:bodyPr>
            <a:normAutofit/>
          </a:bodyPr>
          <a:lstStyle/>
          <a:p>
            <a:r>
              <a:rPr lang="en-AU" sz="3200" b="1" dirty="0">
                <a:solidFill>
                  <a:srgbClr val="005E86"/>
                </a:solidFill>
                <a:latin typeface="+mn-lt"/>
              </a:rPr>
              <a:t>Workplace Bullying</a:t>
            </a:r>
          </a:p>
        </p:txBody>
      </p:sp>
      <p:sp>
        <p:nvSpPr>
          <p:cNvPr id="11" name="Rectangle 10">
            <a:extLst>
              <a:ext uri="{FF2B5EF4-FFF2-40B4-BE49-F238E27FC236}">
                <a16:creationId xmlns:a16="http://schemas.microsoft.com/office/drawing/2014/main" id="{3651DA68-8268-467F-A60A-0F33BDA3D50B}"/>
              </a:ext>
            </a:extLst>
          </p:cNvPr>
          <p:cNvSpPr/>
          <p:nvPr/>
        </p:nvSpPr>
        <p:spPr>
          <a:xfrm>
            <a:off x="11160853" y="1152939"/>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E4D843CA-0C2F-4FA4-95C3-4DDB24A3ACAE}"/>
              </a:ext>
            </a:extLst>
          </p:cNvPr>
          <p:cNvSpPr/>
          <p:nvPr/>
        </p:nvSpPr>
        <p:spPr>
          <a:xfrm>
            <a:off x="11160852" y="5897215"/>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5E53833A-FA12-4161-A9E5-8B0BA7D82C3E}"/>
              </a:ext>
            </a:extLst>
          </p:cNvPr>
          <p:cNvSpPr txBox="1"/>
          <p:nvPr/>
        </p:nvSpPr>
        <p:spPr>
          <a:xfrm>
            <a:off x="985712" y="3562730"/>
            <a:ext cx="10220571" cy="2092881"/>
          </a:xfrm>
          <a:prstGeom prst="rect">
            <a:avLst/>
          </a:prstGeom>
          <a:solidFill>
            <a:srgbClr val="00A6B6"/>
          </a:solidFill>
        </p:spPr>
        <p:txBody>
          <a:bodyPr wrap="square" rtlCol="0">
            <a:spAutoFit/>
          </a:bodyPr>
          <a:lstStyle/>
          <a:p>
            <a:r>
              <a:rPr lang="en-AU" b="1" u="sng" dirty="0">
                <a:solidFill>
                  <a:schemeClr val="bg1"/>
                </a:solidFill>
              </a:rPr>
              <a:t>Definitions</a:t>
            </a:r>
            <a:r>
              <a:rPr lang="en-AU" sz="1400" b="1" u="sng" dirty="0">
                <a:solidFill>
                  <a:schemeClr val="bg1"/>
                </a:solidFill>
              </a:rPr>
              <a:t>:</a:t>
            </a:r>
          </a:p>
          <a:p>
            <a:endParaRPr lang="en-AU" sz="1400" b="1" i="1" dirty="0">
              <a:solidFill>
                <a:schemeClr val="bg1"/>
              </a:solidFill>
            </a:endParaRPr>
          </a:p>
          <a:p>
            <a:r>
              <a:rPr lang="en-AU" sz="1400" b="1" i="1" dirty="0">
                <a:solidFill>
                  <a:schemeClr val="bg1"/>
                </a:solidFill>
              </a:rPr>
              <a:t>Bullying</a:t>
            </a:r>
            <a:r>
              <a:rPr lang="en-AU" sz="1400" dirty="0">
                <a:solidFill>
                  <a:schemeClr val="bg1"/>
                </a:solidFill>
              </a:rPr>
              <a:t> is defined as repeated and unreasonable behaviour directed towards a worker or a group of workers that creates a risk to health and safety.</a:t>
            </a:r>
          </a:p>
          <a:p>
            <a:endParaRPr lang="en-AU" sz="1400" dirty="0">
              <a:solidFill>
                <a:schemeClr val="bg1"/>
              </a:solidFill>
            </a:endParaRPr>
          </a:p>
          <a:p>
            <a:r>
              <a:rPr lang="en-AU" sz="1400" b="1" i="1" dirty="0">
                <a:solidFill>
                  <a:schemeClr val="bg1"/>
                </a:solidFill>
              </a:rPr>
              <a:t>Repeated behaviour</a:t>
            </a:r>
            <a:r>
              <a:rPr lang="en-AU" sz="1400" dirty="0">
                <a:solidFill>
                  <a:schemeClr val="bg1"/>
                </a:solidFill>
              </a:rPr>
              <a:t> refers to the persistent nature of the behaviour and can involve a range of behaviours over time. </a:t>
            </a:r>
          </a:p>
          <a:p>
            <a:endParaRPr lang="en-AU" sz="1400" dirty="0">
              <a:solidFill>
                <a:schemeClr val="bg1"/>
              </a:solidFill>
            </a:endParaRPr>
          </a:p>
          <a:p>
            <a:r>
              <a:rPr lang="en-AU" sz="1400" b="1" i="1" dirty="0">
                <a:solidFill>
                  <a:schemeClr val="bg1"/>
                </a:solidFill>
              </a:rPr>
              <a:t>Unreasonable behaviour</a:t>
            </a:r>
            <a:r>
              <a:rPr lang="en-AU" sz="1400" dirty="0">
                <a:solidFill>
                  <a:schemeClr val="bg1"/>
                </a:solidFill>
              </a:rPr>
              <a:t> means behaviour that a reasonable person, having regard for the circumstances, would see as unreasonable, including behaviour that is victimising, humiliating, intimidating or threatening. </a:t>
            </a:r>
          </a:p>
        </p:txBody>
      </p:sp>
      <p:sp>
        <p:nvSpPr>
          <p:cNvPr id="3" name="TextBox 2">
            <a:extLst>
              <a:ext uri="{FF2B5EF4-FFF2-40B4-BE49-F238E27FC236}">
                <a16:creationId xmlns:a16="http://schemas.microsoft.com/office/drawing/2014/main" id="{2D3436E2-ACD2-4BD8-9FC7-90746AC6C1FF}"/>
              </a:ext>
            </a:extLst>
          </p:cNvPr>
          <p:cNvSpPr txBox="1"/>
          <p:nvPr/>
        </p:nvSpPr>
        <p:spPr>
          <a:xfrm>
            <a:off x="985712" y="1494995"/>
            <a:ext cx="10049774" cy="1384995"/>
          </a:xfrm>
          <a:prstGeom prst="rect">
            <a:avLst/>
          </a:prstGeom>
          <a:noFill/>
        </p:spPr>
        <p:txBody>
          <a:bodyPr wrap="square" rtlCol="0">
            <a:spAutoFit/>
          </a:bodyPr>
          <a:lstStyle/>
          <a:p>
            <a:r>
              <a:rPr lang="en-AU" sz="1400" i="1" dirty="0"/>
              <a:t>Workplace bullying is a risk to health and safety.  </a:t>
            </a:r>
          </a:p>
          <a:p>
            <a:endParaRPr lang="en-AU" sz="1400" i="1" dirty="0"/>
          </a:p>
          <a:p>
            <a:r>
              <a:rPr lang="en-AU" sz="1400" i="1" dirty="0"/>
              <a:t>Like all health and safety risks it is best dealt with by taking steps to </a:t>
            </a:r>
            <a:r>
              <a:rPr lang="en-AU" sz="1400" b="1" i="1" dirty="0"/>
              <a:t>prevent</a:t>
            </a:r>
            <a:r>
              <a:rPr lang="en-AU" sz="1400" i="1" dirty="0"/>
              <a:t> it from occurring and </a:t>
            </a:r>
            <a:r>
              <a:rPr lang="en-AU" sz="1400" b="1" i="1" dirty="0"/>
              <a:t>responding</a:t>
            </a:r>
            <a:r>
              <a:rPr lang="en-AU" sz="1400" i="1" dirty="0"/>
              <a:t> quickly if it does occur.</a:t>
            </a:r>
          </a:p>
          <a:p>
            <a:endParaRPr lang="en-AU" sz="1400" i="1" dirty="0"/>
          </a:p>
          <a:p>
            <a:r>
              <a:rPr lang="en-AU" sz="1400" i="1" dirty="0"/>
              <a:t>This guide provides information on what you as an Employee can do to prevent bullying from occurring and what to do if you witness or experience bullying in the workplace.</a:t>
            </a:r>
          </a:p>
        </p:txBody>
      </p:sp>
    </p:spTree>
    <p:extLst>
      <p:ext uri="{BB962C8B-B14F-4D97-AF65-F5344CB8AC3E}">
        <p14:creationId xmlns:p14="http://schemas.microsoft.com/office/powerpoint/2010/main" val="324988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65565F-E629-43AD-B265-B1B5CAA6B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437" y="190432"/>
            <a:ext cx="2102415" cy="671916"/>
          </a:xfrm>
          <a:prstGeom prst="rect">
            <a:avLst/>
          </a:prstGeom>
        </p:spPr>
      </p:pic>
      <p:sp>
        <p:nvSpPr>
          <p:cNvPr id="5" name="Title 1">
            <a:extLst>
              <a:ext uri="{FF2B5EF4-FFF2-40B4-BE49-F238E27FC236}">
                <a16:creationId xmlns:a16="http://schemas.microsoft.com/office/drawing/2014/main" id="{B12826F9-C6AB-45D9-B7E1-A6C59DCDD591}"/>
              </a:ext>
            </a:extLst>
          </p:cNvPr>
          <p:cNvSpPr>
            <a:spLocks noGrp="1"/>
          </p:cNvSpPr>
          <p:nvPr>
            <p:ph type="title"/>
          </p:nvPr>
        </p:nvSpPr>
        <p:spPr>
          <a:xfrm>
            <a:off x="821634" y="230188"/>
            <a:ext cx="10339219" cy="815870"/>
          </a:xfrm>
        </p:spPr>
        <p:txBody>
          <a:bodyPr>
            <a:normAutofit/>
          </a:bodyPr>
          <a:lstStyle/>
          <a:p>
            <a:r>
              <a:rPr lang="en-AU" sz="3200" b="1" dirty="0">
                <a:solidFill>
                  <a:srgbClr val="005E86"/>
                </a:solidFill>
                <a:latin typeface="+mn-lt"/>
              </a:rPr>
              <a:t>Preventing Workplace Bullying</a:t>
            </a:r>
          </a:p>
        </p:txBody>
      </p:sp>
      <p:sp>
        <p:nvSpPr>
          <p:cNvPr id="11" name="Rectangle 10">
            <a:extLst>
              <a:ext uri="{FF2B5EF4-FFF2-40B4-BE49-F238E27FC236}">
                <a16:creationId xmlns:a16="http://schemas.microsoft.com/office/drawing/2014/main" id="{3651DA68-8268-467F-A60A-0F33BDA3D50B}"/>
              </a:ext>
            </a:extLst>
          </p:cNvPr>
          <p:cNvSpPr/>
          <p:nvPr/>
        </p:nvSpPr>
        <p:spPr>
          <a:xfrm>
            <a:off x="11160853" y="1152939"/>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E4D843CA-0C2F-4FA4-95C3-4DDB24A3ACAE}"/>
              </a:ext>
            </a:extLst>
          </p:cNvPr>
          <p:cNvSpPr/>
          <p:nvPr/>
        </p:nvSpPr>
        <p:spPr>
          <a:xfrm>
            <a:off x="11160852" y="5897215"/>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0" name="Table 9">
            <a:extLst>
              <a:ext uri="{FF2B5EF4-FFF2-40B4-BE49-F238E27FC236}">
                <a16:creationId xmlns:a16="http://schemas.microsoft.com/office/drawing/2014/main" id="{8624F6C1-D5E5-468D-AEAE-232F27A5A2AB}"/>
              </a:ext>
            </a:extLst>
          </p:cNvPr>
          <p:cNvGraphicFramePr>
            <a:graphicFrameLocks noGrp="1"/>
          </p:cNvGraphicFramePr>
          <p:nvPr>
            <p:extLst>
              <p:ext uri="{D42A27DB-BD31-4B8C-83A1-F6EECF244321}">
                <p14:modId xmlns:p14="http://schemas.microsoft.com/office/powerpoint/2010/main" val="3892679193"/>
              </p:ext>
            </p:extLst>
          </p:nvPr>
        </p:nvGraphicFramePr>
        <p:xfrm>
          <a:off x="966542" y="1655077"/>
          <a:ext cx="10339218" cy="4089400"/>
        </p:xfrm>
        <a:graphic>
          <a:graphicData uri="http://schemas.openxmlformats.org/drawingml/2006/table">
            <a:tbl>
              <a:tblPr firstRow="1" bandRow="1">
                <a:tableStyleId>{5C22544A-7EE6-4342-B048-85BDC9FD1C3A}</a:tableStyleId>
              </a:tblPr>
              <a:tblGrid>
                <a:gridCol w="5169609">
                  <a:extLst>
                    <a:ext uri="{9D8B030D-6E8A-4147-A177-3AD203B41FA5}">
                      <a16:colId xmlns:a16="http://schemas.microsoft.com/office/drawing/2014/main" val="1614452355"/>
                    </a:ext>
                  </a:extLst>
                </a:gridCol>
                <a:gridCol w="5169609">
                  <a:extLst>
                    <a:ext uri="{9D8B030D-6E8A-4147-A177-3AD203B41FA5}">
                      <a16:colId xmlns:a16="http://schemas.microsoft.com/office/drawing/2014/main" val="1047051385"/>
                    </a:ext>
                  </a:extLst>
                </a:gridCol>
              </a:tblGrid>
              <a:tr h="370840">
                <a:tc>
                  <a:txBody>
                    <a:bodyPr/>
                    <a:lstStyle/>
                    <a:p>
                      <a:pPr algn="ctr"/>
                      <a:r>
                        <a:rPr lang="en-AU" sz="1800" dirty="0">
                          <a:solidFill>
                            <a:schemeClr val="bg1"/>
                          </a:solidFill>
                        </a:rPr>
                        <a:t>Values</a:t>
                      </a:r>
                    </a:p>
                  </a:txBody>
                  <a:tcPr>
                    <a:solidFill>
                      <a:srgbClr val="C3D600"/>
                    </a:solidFill>
                  </a:tcPr>
                </a:tc>
                <a:tc>
                  <a:txBody>
                    <a:bodyPr/>
                    <a:lstStyle/>
                    <a:p>
                      <a:pPr algn="ctr"/>
                      <a:r>
                        <a:rPr lang="en-AU" sz="1800" dirty="0">
                          <a:solidFill>
                            <a:schemeClr val="bg1"/>
                          </a:solidFill>
                        </a:rPr>
                        <a:t>Respectful Relationships</a:t>
                      </a:r>
                    </a:p>
                  </a:txBody>
                  <a:tcPr>
                    <a:solidFill>
                      <a:srgbClr val="FFCE00"/>
                    </a:solidFill>
                  </a:tcPr>
                </a:tc>
                <a:extLst>
                  <a:ext uri="{0D108BD9-81ED-4DB2-BD59-A6C34878D82A}">
                    <a16:rowId xmlns:a16="http://schemas.microsoft.com/office/drawing/2014/main" val="3625398729"/>
                  </a:ext>
                </a:extLst>
              </a:tr>
              <a:tr h="370840">
                <a:tc>
                  <a:txBody>
                    <a:bodyPr/>
                    <a:lstStyle/>
                    <a:p>
                      <a:pPr marL="285750" indent="-285750">
                        <a:buFont typeface="Arial" panose="020B0604020202020204" pitchFamily="34" charset="0"/>
                        <a:buChar char="•"/>
                      </a:pPr>
                      <a:r>
                        <a:rPr lang="en-AU" sz="1400" kern="1200" dirty="0">
                          <a:solidFill>
                            <a:schemeClr val="dk1"/>
                          </a:solidFill>
                          <a:effectLst/>
                          <a:latin typeface="+mn-lt"/>
                          <a:ea typeface="+mn-ea"/>
                          <a:cs typeface="+mn-cs"/>
                        </a:rPr>
                        <a:t>Actively commit to and demonstrate the </a:t>
                      </a:r>
                      <a:r>
                        <a:rPr lang="en-AU" sz="1400" kern="1200" dirty="0">
                          <a:solidFill>
                            <a:schemeClr val="dk1"/>
                          </a:solidFill>
                          <a:effectLst/>
                          <a:latin typeface="+mn-lt"/>
                          <a:ea typeface="+mn-ea"/>
                          <a:cs typeface="+mn-cs"/>
                          <a:hlinkClick r:id="rId3"/>
                        </a:rPr>
                        <a:t>SCU values </a:t>
                      </a:r>
                      <a:r>
                        <a:rPr lang="en-AU" sz="1400" kern="1200" dirty="0">
                          <a:solidFill>
                            <a:schemeClr val="dk1"/>
                          </a:solidFill>
                          <a:effectLst/>
                          <a:latin typeface="+mn-lt"/>
                          <a:ea typeface="+mn-ea"/>
                          <a:cs typeface="+mn-cs"/>
                        </a:rPr>
                        <a:t>of collegiality and integrity in your day-to-day activities.</a:t>
                      </a: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400" kern="1200" dirty="0">
                        <a:solidFill>
                          <a:schemeClr val="dk1"/>
                        </a:solidFill>
                        <a:effectLst/>
                        <a:latin typeface="+mn-lt"/>
                        <a:ea typeface="+mn-ea"/>
                        <a:cs typeface="+mn-cs"/>
                      </a:endParaRPr>
                    </a:p>
                    <a:p>
                      <a:pPr marL="0" indent="0">
                        <a:buFont typeface="Arial" panose="020B0604020202020204" pitchFamily="34" charset="0"/>
                        <a:buNone/>
                      </a:pPr>
                      <a:endParaRPr lang="en-AU" sz="1400" kern="1200" dirty="0">
                        <a:solidFill>
                          <a:schemeClr val="dk1"/>
                        </a:solidFill>
                        <a:effectLst/>
                        <a:latin typeface="+mn-lt"/>
                        <a:ea typeface="+mn-ea"/>
                        <a:cs typeface="+mn-cs"/>
                      </a:endParaRPr>
                    </a:p>
                  </a:txBody>
                  <a:tcPr>
                    <a:gradFill flip="none" rotWithShape="1">
                      <a:gsLst>
                        <a:gs pos="0">
                          <a:srgbClr val="C3D600">
                            <a:tint val="66000"/>
                            <a:satMod val="160000"/>
                          </a:srgbClr>
                        </a:gs>
                        <a:gs pos="50000">
                          <a:srgbClr val="C3D600">
                            <a:tint val="44500"/>
                            <a:satMod val="160000"/>
                          </a:srgbClr>
                        </a:gs>
                        <a:gs pos="100000">
                          <a:srgbClr val="C3D600">
                            <a:tint val="23500"/>
                            <a:satMod val="160000"/>
                          </a:srgbClr>
                        </a:gs>
                      </a:gsLst>
                      <a:lin ang="2700000" scaled="1"/>
                      <a:tileRect/>
                    </a:gra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1"/>
                          </a:solidFill>
                        </a:rPr>
                        <a:t>Treat all others with respect, courtesy, fairness and equity at all times.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1"/>
                          </a:solidFill>
                        </a:rPr>
                        <a:t>Ensure your behaviour at work is respectful of others and of a professional nature.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1"/>
                          </a:solidFill>
                        </a:rPr>
                        <a:t>Be authentic in your actions and words.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dk1"/>
                          </a:solidFill>
                          <a:effectLst/>
                          <a:latin typeface="+mn-lt"/>
                          <a:ea typeface="+mn-ea"/>
                          <a:cs typeface="+mn-cs"/>
                        </a:rPr>
                        <a:t>Be self aware of your own behaviours and the impact of your behaviours on others. </a:t>
                      </a: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tx1"/>
                          </a:solidFill>
                        </a:rPr>
                        <a:t>Actively promote safe working practices and safe working environments for everyone.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dk1"/>
                          </a:solidFill>
                          <a:effectLst/>
                          <a:latin typeface="+mn-lt"/>
                          <a:ea typeface="+mn-ea"/>
                          <a:cs typeface="+mn-cs"/>
                        </a:rPr>
                        <a:t>Respect SCU policies and procedures in relation to </a:t>
                      </a:r>
                      <a:r>
                        <a:rPr lang="en-US" sz="1400" b="0" i="0" kern="1200" dirty="0">
                          <a:solidFill>
                            <a:schemeClr val="dk1"/>
                          </a:solidFill>
                          <a:effectLst/>
                          <a:latin typeface="+mn-lt"/>
                          <a:ea typeface="+mn-ea"/>
                          <a:cs typeface="+mn-cs"/>
                          <a:hlinkClick r:id="rId4"/>
                        </a:rPr>
                        <a:t>Harassment, Bullying and Discrimination.</a:t>
                      </a:r>
                      <a:endParaRPr lang="en-US" sz="1400" b="0" i="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i="0" kern="1200" dirty="0">
                        <a:solidFill>
                          <a:schemeClr val="dk1"/>
                        </a:solidFill>
                        <a:effectLst/>
                        <a:latin typeface="+mn-lt"/>
                        <a:ea typeface="+mn-ea"/>
                        <a:cs typeface="+mn-cs"/>
                      </a:endParaRPr>
                    </a:p>
                  </a:txBody>
                  <a:tcPr>
                    <a:gradFill flip="none" rotWithShape="1">
                      <a:gsLst>
                        <a:gs pos="0">
                          <a:srgbClr val="FFCE00">
                            <a:tint val="66000"/>
                            <a:satMod val="160000"/>
                          </a:srgbClr>
                        </a:gs>
                        <a:gs pos="50000">
                          <a:srgbClr val="FFCE00">
                            <a:tint val="44500"/>
                            <a:satMod val="160000"/>
                          </a:srgbClr>
                        </a:gs>
                        <a:gs pos="100000">
                          <a:srgbClr val="FFCE00">
                            <a:tint val="23500"/>
                            <a:satMod val="160000"/>
                          </a:srgbClr>
                        </a:gs>
                      </a:gsLst>
                      <a:lin ang="2700000" scaled="1"/>
                      <a:tileRect/>
                    </a:gradFill>
                  </a:tcPr>
                </a:tc>
                <a:extLst>
                  <a:ext uri="{0D108BD9-81ED-4DB2-BD59-A6C34878D82A}">
                    <a16:rowId xmlns:a16="http://schemas.microsoft.com/office/drawing/2014/main" val="555095440"/>
                  </a:ext>
                </a:extLst>
              </a:tr>
            </a:tbl>
          </a:graphicData>
        </a:graphic>
      </p:graphicFrame>
      <p:sp>
        <p:nvSpPr>
          <p:cNvPr id="14" name="TextBox 13">
            <a:extLst>
              <a:ext uri="{FF2B5EF4-FFF2-40B4-BE49-F238E27FC236}">
                <a16:creationId xmlns:a16="http://schemas.microsoft.com/office/drawing/2014/main" id="{27BB0C15-6ACA-4AC1-8385-D27EF6FFFAB8}"/>
              </a:ext>
            </a:extLst>
          </p:cNvPr>
          <p:cNvSpPr txBox="1"/>
          <p:nvPr/>
        </p:nvSpPr>
        <p:spPr>
          <a:xfrm>
            <a:off x="940281" y="1119459"/>
            <a:ext cx="10220571" cy="307777"/>
          </a:xfrm>
          <a:prstGeom prst="rect">
            <a:avLst/>
          </a:prstGeom>
          <a:noFill/>
        </p:spPr>
        <p:txBody>
          <a:bodyPr wrap="square" rtlCol="0">
            <a:spAutoFit/>
          </a:bodyPr>
          <a:lstStyle/>
          <a:p>
            <a:r>
              <a:rPr lang="en-AU" sz="1400" i="1" dirty="0"/>
              <a:t>Workplace bullying is best dealt with by taking steps to prevent it before it creates a risk to health and safety.</a:t>
            </a:r>
          </a:p>
        </p:txBody>
      </p:sp>
      <p:pic>
        <p:nvPicPr>
          <p:cNvPr id="2" name="Picture 1">
            <a:extLst>
              <a:ext uri="{FF2B5EF4-FFF2-40B4-BE49-F238E27FC236}">
                <a16:creationId xmlns:a16="http://schemas.microsoft.com/office/drawing/2014/main" id="{8A43707C-6767-4DA2-87BA-213C9FFCEC43}"/>
              </a:ext>
            </a:extLst>
          </p:cNvPr>
          <p:cNvPicPr>
            <a:picLocks noChangeAspect="1"/>
          </p:cNvPicPr>
          <p:nvPr/>
        </p:nvPicPr>
        <p:blipFill>
          <a:blip r:embed="rId5"/>
          <a:stretch>
            <a:fillRect/>
          </a:stretch>
        </p:blipFill>
        <p:spPr>
          <a:xfrm>
            <a:off x="1100067" y="2867559"/>
            <a:ext cx="4891176" cy="1877610"/>
          </a:xfrm>
          <a:prstGeom prst="rect">
            <a:avLst/>
          </a:prstGeom>
        </p:spPr>
      </p:pic>
    </p:spTree>
    <p:extLst>
      <p:ext uri="{BB962C8B-B14F-4D97-AF65-F5344CB8AC3E}">
        <p14:creationId xmlns:p14="http://schemas.microsoft.com/office/powerpoint/2010/main" val="321994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65565F-E629-43AD-B265-B1B5CAA6B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437" y="190432"/>
            <a:ext cx="2102415" cy="671916"/>
          </a:xfrm>
          <a:prstGeom prst="rect">
            <a:avLst/>
          </a:prstGeom>
        </p:spPr>
      </p:pic>
      <p:sp>
        <p:nvSpPr>
          <p:cNvPr id="5" name="Title 1">
            <a:extLst>
              <a:ext uri="{FF2B5EF4-FFF2-40B4-BE49-F238E27FC236}">
                <a16:creationId xmlns:a16="http://schemas.microsoft.com/office/drawing/2014/main" id="{B12826F9-C6AB-45D9-B7E1-A6C59DCDD591}"/>
              </a:ext>
            </a:extLst>
          </p:cNvPr>
          <p:cNvSpPr>
            <a:spLocks noGrp="1"/>
          </p:cNvSpPr>
          <p:nvPr>
            <p:ph type="title"/>
          </p:nvPr>
        </p:nvSpPr>
        <p:spPr>
          <a:xfrm>
            <a:off x="821634" y="230188"/>
            <a:ext cx="10339219" cy="815870"/>
          </a:xfrm>
        </p:spPr>
        <p:txBody>
          <a:bodyPr>
            <a:normAutofit/>
          </a:bodyPr>
          <a:lstStyle/>
          <a:p>
            <a:r>
              <a:rPr lang="en-AU" sz="3200" b="1" dirty="0">
                <a:solidFill>
                  <a:srgbClr val="005E86"/>
                </a:solidFill>
                <a:latin typeface="+mn-lt"/>
              </a:rPr>
              <a:t>What to do if you witness or experience bullying</a:t>
            </a:r>
          </a:p>
        </p:txBody>
      </p:sp>
      <p:sp>
        <p:nvSpPr>
          <p:cNvPr id="11" name="Rectangle 10">
            <a:extLst>
              <a:ext uri="{FF2B5EF4-FFF2-40B4-BE49-F238E27FC236}">
                <a16:creationId xmlns:a16="http://schemas.microsoft.com/office/drawing/2014/main" id="{3651DA68-8268-467F-A60A-0F33BDA3D50B}"/>
              </a:ext>
            </a:extLst>
          </p:cNvPr>
          <p:cNvSpPr/>
          <p:nvPr/>
        </p:nvSpPr>
        <p:spPr>
          <a:xfrm>
            <a:off x="11160853" y="1152939"/>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E4D843CA-0C2F-4FA4-95C3-4DDB24A3ACAE}"/>
              </a:ext>
            </a:extLst>
          </p:cNvPr>
          <p:cNvSpPr/>
          <p:nvPr/>
        </p:nvSpPr>
        <p:spPr>
          <a:xfrm>
            <a:off x="11160852" y="5897215"/>
            <a:ext cx="581473" cy="516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x_Picture 1" descr="image001">
            <a:extLst>
              <a:ext uri="{FF2B5EF4-FFF2-40B4-BE49-F238E27FC236}">
                <a16:creationId xmlns:a16="http://schemas.microsoft.com/office/drawing/2014/main" id="{349B652E-55DD-4453-BDA9-4A7605DB4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235" y="1085814"/>
            <a:ext cx="5077605" cy="532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E50EBCCF-17B9-4E5C-B7B3-E7B4F33FB94C}"/>
              </a:ext>
            </a:extLst>
          </p:cNvPr>
          <p:cNvGraphicFramePr>
            <a:graphicFrameLocks noGrp="1"/>
          </p:cNvGraphicFramePr>
          <p:nvPr>
            <p:extLst>
              <p:ext uri="{D42A27DB-BD31-4B8C-83A1-F6EECF244321}">
                <p14:modId xmlns:p14="http://schemas.microsoft.com/office/powerpoint/2010/main" val="3822359434"/>
              </p:ext>
            </p:extLst>
          </p:nvPr>
        </p:nvGraphicFramePr>
        <p:xfrm>
          <a:off x="742964" y="2545720"/>
          <a:ext cx="5740400" cy="2382520"/>
        </p:xfrm>
        <a:graphic>
          <a:graphicData uri="http://schemas.openxmlformats.org/drawingml/2006/table">
            <a:tbl>
              <a:tblPr firstRow="1" bandRow="1">
                <a:tableStyleId>{5C22544A-7EE6-4342-B048-85BDC9FD1C3A}</a:tableStyleId>
              </a:tblPr>
              <a:tblGrid>
                <a:gridCol w="5740400">
                  <a:extLst>
                    <a:ext uri="{9D8B030D-6E8A-4147-A177-3AD203B41FA5}">
                      <a16:colId xmlns:a16="http://schemas.microsoft.com/office/drawing/2014/main" val="2715642078"/>
                    </a:ext>
                  </a:extLst>
                </a:gridCol>
              </a:tblGrid>
              <a:tr h="370840">
                <a:tc>
                  <a:txBody>
                    <a:bodyPr/>
                    <a:lstStyle/>
                    <a:p>
                      <a:pPr algn="ctr"/>
                      <a:r>
                        <a:rPr lang="en-AU" dirty="0"/>
                        <a:t>Have the confidence to seek advice</a:t>
                      </a:r>
                    </a:p>
                  </a:txBody>
                  <a:tcPr>
                    <a:solidFill>
                      <a:srgbClr val="C3D600"/>
                    </a:solidFill>
                  </a:tcPr>
                </a:tc>
                <a:extLst>
                  <a:ext uri="{0D108BD9-81ED-4DB2-BD59-A6C34878D82A}">
                    <a16:rowId xmlns:a16="http://schemas.microsoft.com/office/drawing/2014/main" val="1201677774"/>
                  </a:ext>
                </a:extLst>
              </a:tr>
              <a:tr h="370840">
                <a:tc>
                  <a:txBody>
                    <a:bodyPr/>
                    <a:lstStyle/>
                    <a:p>
                      <a:r>
                        <a:rPr lang="en-AU" sz="1400" dirty="0"/>
                        <a:t>As a staff member at the University, it is your responsibility to </a:t>
                      </a:r>
                      <a:r>
                        <a:rPr lang="en-AU" sz="1400" b="1" i="1" dirty="0"/>
                        <a:t>say something if you see or experience something</a:t>
                      </a:r>
                      <a:r>
                        <a:rPr lang="en-AU" sz="1400" dirty="0"/>
                        <a:t>. There are many ways that you can advise us:</a:t>
                      </a:r>
                    </a:p>
                    <a:p>
                      <a:pPr marL="742950" lvl="1" indent="-285750">
                        <a:buFont typeface="Arial" panose="020B0604020202020204" pitchFamily="34" charset="0"/>
                        <a:buChar char="•"/>
                      </a:pPr>
                      <a:r>
                        <a:rPr lang="en-AU" sz="1400" dirty="0"/>
                        <a:t>Report a hazard/incident report via </a:t>
                      </a:r>
                      <a:r>
                        <a:rPr lang="en-AU" sz="1400" u="sng" dirty="0" err="1">
                          <a:hlinkClick r:id="rId4"/>
                        </a:rPr>
                        <a:t>RiskWare</a:t>
                      </a:r>
                      <a:endParaRPr lang="en-AU" sz="1400" dirty="0"/>
                    </a:p>
                    <a:p>
                      <a:pPr marL="742950" lvl="1" indent="-285750">
                        <a:buFont typeface="Arial" panose="020B0604020202020204" pitchFamily="34" charset="0"/>
                        <a:buChar char="•"/>
                      </a:pPr>
                      <a:r>
                        <a:rPr lang="en-AU" sz="1400" dirty="0"/>
                        <a:t>Talk to the </a:t>
                      </a:r>
                      <a:r>
                        <a:rPr lang="en-AU" sz="1400" u="sng" dirty="0">
                          <a:hlinkClick r:id="rId5"/>
                        </a:rPr>
                        <a:t>Workplace Health and Safety team</a:t>
                      </a:r>
                      <a:endParaRPr lang="en-AU" sz="1400" dirty="0"/>
                    </a:p>
                    <a:p>
                      <a:pPr marL="742950" lvl="1" indent="-285750">
                        <a:buFont typeface="Arial" panose="020B0604020202020204" pitchFamily="34" charset="0"/>
                        <a:buChar char="•"/>
                      </a:pPr>
                      <a:r>
                        <a:rPr lang="en-AU" sz="1400" dirty="0"/>
                        <a:t>Talk to your supervisor</a:t>
                      </a:r>
                    </a:p>
                    <a:p>
                      <a:pPr marL="742950" lvl="1" indent="-285750">
                        <a:buFont typeface="Arial" panose="020B0604020202020204" pitchFamily="34" charset="0"/>
                        <a:buChar char="•"/>
                      </a:pPr>
                      <a:r>
                        <a:rPr lang="en-AU" sz="1400" dirty="0"/>
                        <a:t>Talk to your Head of Work Unit</a:t>
                      </a:r>
                    </a:p>
                    <a:p>
                      <a:pPr marL="742950" lvl="1" indent="-285750">
                        <a:buFont typeface="Arial" panose="020B0604020202020204" pitchFamily="34" charset="0"/>
                        <a:buChar char="•"/>
                      </a:pPr>
                      <a:r>
                        <a:rPr lang="en-AU" sz="1400" dirty="0"/>
                        <a:t>Contact a </a:t>
                      </a:r>
                      <a:r>
                        <a:rPr lang="en-AU" sz="1400" u="sng" dirty="0">
                          <a:hlinkClick r:id="rId6"/>
                        </a:rPr>
                        <a:t>Health and Safety Representative</a:t>
                      </a:r>
                      <a:endParaRPr lang="en-AU" sz="1400" dirty="0"/>
                    </a:p>
                    <a:p>
                      <a:pPr marL="742950" lvl="1" indent="-285750">
                        <a:buFont typeface="Arial" panose="020B0604020202020204" pitchFamily="34" charset="0"/>
                        <a:buChar char="•"/>
                      </a:pPr>
                      <a:r>
                        <a:rPr lang="en-AU" sz="1400" dirty="0"/>
                        <a:t>Speak with a </a:t>
                      </a:r>
                      <a:r>
                        <a:rPr lang="en-AU" sz="1400" u="sng" dirty="0">
                          <a:hlinkClick r:id="rId7"/>
                        </a:rPr>
                        <a:t>Safety Support Officer</a:t>
                      </a:r>
                      <a:r>
                        <a:rPr lang="en-AU" sz="1400" dirty="0"/>
                        <a:t> </a:t>
                      </a:r>
                    </a:p>
                  </a:txBody>
                  <a:tcPr>
                    <a:gradFill flip="none" rotWithShape="1">
                      <a:gsLst>
                        <a:gs pos="0">
                          <a:srgbClr val="C3D600">
                            <a:tint val="66000"/>
                            <a:satMod val="160000"/>
                          </a:srgbClr>
                        </a:gs>
                        <a:gs pos="50000">
                          <a:srgbClr val="C3D600">
                            <a:tint val="44500"/>
                            <a:satMod val="160000"/>
                          </a:srgbClr>
                        </a:gs>
                        <a:gs pos="100000">
                          <a:srgbClr val="C3D600">
                            <a:tint val="23500"/>
                            <a:satMod val="160000"/>
                          </a:srgbClr>
                        </a:gs>
                      </a:gsLst>
                      <a:lin ang="2700000" scaled="1"/>
                      <a:tileRect/>
                    </a:gradFill>
                  </a:tcPr>
                </a:tc>
                <a:extLst>
                  <a:ext uri="{0D108BD9-81ED-4DB2-BD59-A6C34878D82A}">
                    <a16:rowId xmlns:a16="http://schemas.microsoft.com/office/drawing/2014/main" val="2446937582"/>
                  </a:ext>
                </a:extLst>
              </a:tr>
            </a:tbl>
          </a:graphicData>
        </a:graphic>
      </p:graphicFrame>
      <p:graphicFrame>
        <p:nvGraphicFramePr>
          <p:cNvPr id="14" name="Table 13">
            <a:extLst>
              <a:ext uri="{FF2B5EF4-FFF2-40B4-BE49-F238E27FC236}">
                <a16:creationId xmlns:a16="http://schemas.microsoft.com/office/drawing/2014/main" id="{FA3398C3-8085-4C79-84EA-82CCA194B353}"/>
              </a:ext>
            </a:extLst>
          </p:cNvPr>
          <p:cNvGraphicFramePr>
            <a:graphicFrameLocks noGrp="1"/>
          </p:cNvGraphicFramePr>
          <p:nvPr>
            <p:extLst>
              <p:ext uri="{D42A27DB-BD31-4B8C-83A1-F6EECF244321}">
                <p14:modId xmlns:p14="http://schemas.microsoft.com/office/powerpoint/2010/main" val="1053803021"/>
              </p:ext>
            </p:extLst>
          </p:nvPr>
        </p:nvGraphicFramePr>
        <p:xfrm>
          <a:off x="742964" y="5098330"/>
          <a:ext cx="5740400" cy="1315720"/>
        </p:xfrm>
        <a:graphic>
          <a:graphicData uri="http://schemas.openxmlformats.org/drawingml/2006/table">
            <a:tbl>
              <a:tblPr firstRow="1" bandRow="1">
                <a:tableStyleId>{5C22544A-7EE6-4342-B048-85BDC9FD1C3A}</a:tableStyleId>
              </a:tblPr>
              <a:tblGrid>
                <a:gridCol w="5740400">
                  <a:extLst>
                    <a:ext uri="{9D8B030D-6E8A-4147-A177-3AD203B41FA5}">
                      <a16:colId xmlns:a16="http://schemas.microsoft.com/office/drawing/2014/main" val="2715642078"/>
                    </a:ext>
                  </a:extLst>
                </a:gridCol>
              </a:tblGrid>
              <a:tr h="370840">
                <a:tc>
                  <a:txBody>
                    <a:bodyPr/>
                    <a:lstStyle/>
                    <a:p>
                      <a:pPr algn="ctr"/>
                      <a:r>
                        <a:rPr lang="en-AU" dirty="0"/>
                        <a:t>Check the relevant SCU Policies and Procedures</a:t>
                      </a:r>
                    </a:p>
                  </a:txBody>
                  <a:tcPr>
                    <a:solidFill>
                      <a:srgbClr val="00A6B6"/>
                    </a:solidFill>
                  </a:tcPr>
                </a:tc>
                <a:extLst>
                  <a:ext uri="{0D108BD9-81ED-4DB2-BD59-A6C34878D82A}">
                    <a16:rowId xmlns:a16="http://schemas.microsoft.com/office/drawing/2014/main" val="1201677774"/>
                  </a:ext>
                </a:extLst>
              </a:tr>
              <a:tr h="370840">
                <a:tc>
                  <a:txBody>
                    <a:bodyPr/>
                    <a:lstStyle/>
                    <a:p>
                      <a:r>
                        <a:rPr lang="en-AU" sz="1400" dirty="0"/>
                        <a:t>Read the SCU policies and procedures you can follow:</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prstClr val="black"/>
                          </a:solidFill>
                          <a:latin typeface="+mn-lt"/>
                          <a:hlinkClick r:id="rId8"/>
                        </a:rPr>
                        <a:t>Harassment, Bullying and Discrimination Prevention Policy</a:t>
                      </a:r>
                      <a:endParaRPr lang="en-AU" sz="1400" dirty="0">
                        <a:solidFill>
                          <a:prstClr val="black"/>
                        </a:solidFill>
                        <a:latin typeface="+mn-lt"/>
                      </a:endParaRPr>
                    </a:p>
                    <a:p>
                      <a:pPr marL="742950" lvl="1" indent="-285750">
                        <a:buFont typeface="Arial" panose="020B0604020202020204" pitchFamily="34" charset="0"/>
                        <a:buChar char="•"/>
                        <a:defRPr/>
                      </a:pPr>
                      <a:r>
                        <a:rPr lang="en-AU" sz="1400" dirty="0">
                          <a:solidFill>
                            <a:prstClr val="black"/>
                          </a:solidFill>
                          <a:hlinkClick r:id="rId9"/>
                        </a:rPr>
                        <a:t>Complaint Policy </a:t>
                      </a:r>
                      <a:endParaRPr lang="en-AU" sz="1400" dirty="0">
                        <a:solidFill>
                          <a:prstClr val="black"/>
                        </a:solidFill>
                      </a:endParaRPr>
                    </a:p>
                    <a:p>
                      <a:pPr marL="742950" lvl="1" indent="-285750">
                        <a:buFont typeface="Arial" panose="020B0604020202020204" pitchFamily="34" charset="0"/>
                        <a:buChar char="•"/>
                        <a:defRPr/>
                      </a:pPr>
                      <a:r>
                        <a:rPr lang="en-AU" sz="1400" dirty="0">
                          <a:solidFill>
                            <a:prstClr val="black"/>
                          </a:solidFill>
                          <a:hlinkClick r:id="rId10"/>
                        </a:rPr>
                        <a:t>Complaint Procedure</a:t>
                      </a:r>
                      <a:endParaRPr lang="en-AU" sz="1400" dirty="0">
                        <a:solidFill>
                          <a:prstClr val="black"/>
                        </a:solidFill>
                        <a:latin typeface="+mn-lt"/>
                      </a:endParaRPr>
                    </a:p>
                  </a:txBody>
                  <a:tcPr>
                    <a:gradFill flip="none" rotWithShape="1">
                      <a:gsLst>
                        <a:gs pos="0">
                          <a:srgbClr val="00A6B6">
                            <a:tint val="66000"/>
                            <a:satMod val="160000"/>
                          </a:srgbClr>
                        </a:gs>
                        <a:gs pos="50000">
                          <a:srgbClr val="00A6B6">
                            <a:tint val="44500"/>
                            <a:satMod val="160000"/>
                          </a:srgbClr>
                        </a:gs>
                        <a:gs pos="100000">
                          <a:srgbClr val="00A6B6">
                            <a:tint val="23500"/>
                            <a:satMod val="160000"/>
                          </a:srgbClr>
                        </a:gs>
                      </a:gsLst>
                      <a:lin ang="2700000" scaled="1"/>
                      <a:tileRect/>
                    </a:gradFill>
                  </a:tcPr>
                </a:tc>
                <a:extLst>
                  <a:ext uri="{0D108BD9-81ED-4DB2-BD59-A6C34878D82A}">
                    <a16:rowId xmlns:a16="http://schemas.microsoft.com/office/drawing/2014/main" val="2446937582"/>
                  </a:ext>
                </a:extLst>
              </a:tr>
            </a:tbl>
          </a:graphicData>
        </a:graphic>
      </p:graphicFrame>
      <p:graphicFrame>
        <p:nvGraphicFramePr>
          <p:cNvPr id="15" name="Table 14">
            <a:extLst>
              <a:ext uri="{FF2B5EF4-FFF2-40B4-BE49-F238E27FC236}">
                <a16:creationId xmlns:a16="http://schemas.microsoft.com/office/drawing/2014/main" id="{77F51D06-64A3-41A8-92AE-0401E5319B4D}"/>
              </a:ext>
            </a:extLst>
          </p:cNvPr>
          <p:cNvGraphicFramePr>
            <a:graphicFrameLocks noGrp="1"/>
          </p:cNvGraphicFramePr>
          <p:nvPr>
            <p:extLst>
              <p:ext uri="{D42A27DB-BD31-4B8C-83A1-F6EECF244321}">
                <p14:modId xmlns:p14="http://schemas.microsoft.com/office/powerpoint/2010/main" val="3655280185"/>
              </p:ext>
            </p:extLst>
          </p:nvPr>
        </p:nvGraphicFramePr>
        <p:xfrm>
          <a:off x="742964" y="1059910"/>
          <a:ext cx="5740400" cy="1315720"/>
        </p:xfrm>
        <a:graphic>
          <a:graphicData uri="http://schemas.openxmlformats.org/drawingml/2006/table">
            <a:tbl>
              <a:tblPr firstRow="1" bandRow="1">
                <a:tableStyleId>{5C22544A-7EE6-4342-B048-85BDC9FD1C3A}</a:tableStyleId>
              </a:tblPr>
              <a:tblGrid>
                <a:gridCol w="5740400">
                  <a:extLst>
                    <a:ext uri="{9D8B030D-6E8A-4147-A177-3AD203B41FA5}">
                      <a16:colId xmlns:a16="http://schemas.microsoft.com/office/drawing/2014/main" val="2715642078"/>
                    </a:ext>
                  </a:extLst>
                </a:gridCol>
              </a:tblGrid>
              <a:tr h="370840">
                <a:tc>
                  <a:txBody>
                    <a:bodyPr/>
                    <a:lstStyle/>
                    <a:p>
                      <a:pPr algn="ctr"/>
                      <a:r>
                        <a:rPr lang="en-AU" dirty="0"/>
                        <a:t>Ask them to stop</a:t>
                      </a:r>
                    </a:p>
                  </a:txBody>
                  <a:tcPr>
                    <a:solidFill>
                      <a:srgbClr val="005E86"/>
                    </a:solidFill>
                  </a:tcPr>
                </a:tc>
                <a:extLst>
                  <a:ext uri="{0D108BD9-81ED-4DB2-BD59-A6C34878D82A}">
                    <a16:rowId xmlns:a16="http://schemas.microsoft.com/office/drawing/2014/main" val="1201677774"/>
                  </a:ext>
                </a:extLst>
              </a:tr>
              <a:tr h="370840">
                <a:tc>
                  <a:txBody>
                    <a:bodyPr/>
                    <a:lstStyle/>
                    <a:p>
                      <a:r>
                        <a:rPr lang="en-AU" sz="1400" dirty="0"/>
                        <a:t>If you feel safe and comfortable doing this, calmly tell the other person that their behaviour is unreasonable and ask them to stop it.  They may not realise the effect their behaviour is having on your or others, and your feedback may give them the opportunity to change their actions.</a:t>
                      </a:r>
                      <a:endParaRPr lang="en-AU" sz="1400" dirty="0">
                        <a:solidFill>
                          <a:prstClr val="black"/>
                        </a:solidFill>
                        <a:latin typeface="+mn-lt"/>
                      </a:endParaRPr>
                    </a:p>
                  </a:txBody>
                  <a:tcPr>
                    <a:gradFill flip="none" rotWithShape="1">
                      <a:gsLst>
                        <a:gs pos="0">
                          <a:srgbClr val="005E86">
                            <a:tint val="66000"/>
                            <a:satMod val="160000"/>
                          </a:srgbClr>
                        </a:gs>
                        <a:gs pos="50000">
                          <a:srgbClr val="005E86">
                            <a:tint val="44500"/>
                            <a:satMod val="160000"/>
                          </a:srgbClr>
                        </a:gs>
                        <a:gs pos="100000">
                          <a:srgbClr val="005E86">
                            <a:tint val="23500"/>
                            <a:satMod val="160000"/>
                          </a:srgbClr>
                        </a:gs>
                      </a:gsLst>
                      <a:lin ang="2700000" scaled="1"/>
                      <a:tileRect/>
                    </a:gradFill>
                  </a:tcPr>
                </a:tc>
                <a:extLst>
                  <a:ext uri="{0D108BD9-81ED-4DB2-BD59-A6C34878D82A}">
                    <a16:rowId xmlns:a16="http://schemas.microsoft.com/office/drawing/2014/main" val="2446937582"/>
                  </a:ext>
                </a:extLst>
              </a:tr>
            </a:tbl>
          </a:graphicData>
        </a:graphic>
      </p:graphicFrame>
    </p:spTree>
    <p:extLst>
      <p:ext uri="{BB962C8B-B14F-4D97-AF65-F5344CB8AC3E}">
        <p14:creationId xmlns:p14="http://schemas.microsoft.com/office/powerpoint/2010/main" val="217039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1E9C60-ECF7-4AA5-B0A7-A5DAEC1EF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5571653" y="0"/>
            <a:ext cx="6620347" cy="6858000"/>
          </a:xfrm>
          <a:prstGeom prst="rect">
            <a:avLst/>
          </a:prstGeom>
        </p:spPr>
      </p:pic>
      <p:pic>
        <p:nvPicPr>
          <p:cNvPr id="4" name="Picture 3">
            <a:extLst>
              <a:ext uri="{FF2B5EF4-FFF2-40B4-BE49-F238E27FC236}">
                <a16:creationId xmlns:a16="http://schemas.microsoft.com/office/drawing/2014/main" id="{4B1A0008-6C24-4905-94C3-73248D9D30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602" y="292817"/>
            <a:ext cx="2102415" cy="671916"/>
          </a:xfrm>
          <a:prstGeom prst="rect">
            <a:avLst/>
          </a:prstGeom>
        </p:spPr>
      </p:pic>
      <p:sp>
        <p:nvSpPr>
          <p:cNvPr id="7" name="TextBox 6">
            <a:extLst>
              <a:ext uri="{FF2B5EF4-FFF2-40B4-BE49-F238E27FC236}">
                <a16:creationId xmlns:a16="http://schemas.microsoft.com/office/drawing/2014/main" id="{EBBA8131-1073-4E1E-983B-E21C7839CD29}"/>
              </a:ext>
            </a:extLst>
          </p:cNvPr>
          <p:cNvSpPr txBox="1"/>
          <p:nvPr/>
        </p:nvSpPr>
        <p:spPr>
          <a:xfrm>
            <a:off x="395602" y="1709466"/>
            <a:ext cx="7759817" cy="37240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rgbClr val="00A6B6"/>
                </a:solidFill>
              </a:rPr>
              <a:t>SCU Policies: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prstClr val="black"/>
                </a:solidFill>
                <a:latin typeface="Calibri" panose="020F0502020204030204"/>
                <a:hlinkClick r:id="rId4"/>
              </a:rPr>
              <a:t>Harassment, Bullying and Discrimination Prevention Policy</a:t>
            </a:r>
            <a:endParaRPr lang="en-AU" sz="1400" dirty="0">
              <a:solidFill>
                <a:prstClr val="black"/>
              </a:solidFill>
              <a:latin typeface="Calibri" panose="020F0502020204030204"/>
            </a:endParaRPr>
          </a:p>
          <a:p>
            <a:pPr lvl="0">
              <a:defRPr/>
            </a:pPr>
            <a:r>
              <a:rPr lang="en-AU" sz="1400" dirty="0">
                <a:solidFill>
                  <a:prstClr val="black"/>
                </a:solidFill>
                <a:hlinkClick r:id="rId5"/>
              </a:rPr>
              <a:t>Complaint Policy </a:t>
            </a:r>
            <a:endParaRPr lang="en-AU" sz="1400" dirty="0">
              <a:solidFill>
                <a:prstClr val="black"/>
              </a:solidFill>
            </a:endParaRPr>
          </a:p>
          <a:p>
            <a:pPr lvl="0">
              <a:defRPr/>
            </a:pPr>
            <a:r>
              <a:rPr lang="en-AU" sz="1400" dirty="0">
                <a:solidFill>
                  <a:prstClr val="black"/>
                </a:solidFill>
                <a:hlinkClick r:id="rId6"/>
              </a:rPr>
              <a:t>Complaint Procedure</a:t>
            </a:r>
            <a:endParaRPr lang="en-AU" sz="1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dirty="0">
              <a:solidFill>
                <a:prstClr val="black"/>
              </a:solidFill>
              <a:latin typeface="Calibri" panose="020F0502020204030204"/>
            </a:endParaRPr>
          </a:p>
          <a:p>
            <a:pPr>
              <a:defRPr/>
            </a:pPr>
            <a:r>
              <a:rPr lang="en-AU" dirty="0">
                <a:solidFill>
                  <a:srgbClr val="00A6B6"/>
                </a:solidFill>
              </a:rPr>
              <a:t>Additional Resources</a:t>
            </a:r>
            <a:r>
              <a:rPr lang="en-AU" sz="1400" dirty="0">
                <a:solidFill>
                  <a:srgbClr val="00A6B6"/>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prstClr val="black"/>
                </a:solidFill>
                <a:latin typeface="Calibri" panose="020F0502020204030204"/>
              </a:rPr>
              <a:t>SafeWork Australia </a:t>
            </a:r>
            <a:r>
              <a:rPr lang="en-AU" sz="1400" dirty="0">
                <a:solidFill>
                  <a:prstClr val="black"/>
                </a:solidFill>
                <a:latin typeface="Calibri" panose="020F0502020204030204"/>
                <a:hlinkClick r:id="rId7"/>
              </a:rPr>
              <a:t>Guide to Preventing and Responding to Workplace Bullying</a:t>
            </a:r>
            <a:endParaRPr lang="en-AU" sz="1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rgbClr val="00A6B6"/>
                </a:solidFill>
                <a:latin typeface="Calibri" panose="020F0502020204030204"/>
              </a:rPr>
              <a:t>Support:</a:t>
            </a:r>
          </a:p>
          <a:p>
            <a:pPr lvl="0">
              <a:defRPr/>
            </a:pPr>
            <a:r>
              <a:rPr lang="en-AU" sz="1400" dirty="0">
                <a:solidFill>
                  <a:prstClr val="black"/>
                </a:solidFill>
              </a:rPr>
              <a:t>Human Resources:</a:t>
            </a:r>
          </a:p>
          <a:p>
            <a:pPr lvl="0">
              <a:defRPr/>
            </a:pPr>
            <a:r>
              <a:rPr lang="en-AU" sz="1400" dirty="0">
                <a:solidFill>
                  <a:prstClr val="black"/>
                </a:solidFill>
              </a:rPr>
              <a:t>Email: </a:t>
            </a:r>
            <a:r>
              <a:rPr lang="en-AU" sz="1400" dirty="0">
                <a:solidFill>
                  <a:prstClr val="black"/>
                </a:solidFill>
                <a:hlinkClick r:id="rId8"/>
              </a:rPr>
              <a:t>hr@scu.edu.au</a:t>
            </a:r>
            <a:endParaRPr lang="en-AU" sz="1400" dirty="0">
              <a:solidFill>
                <a:prstClr val="black"/>
              </a:solidFill>
            </a:endParaRPr>
          </a:p>
          <a:p>
            <a:pPr lvl="0"/>
            <a:r>
              <a:rPr lang="en-AU" sz="1400" dirty="0">
                <a:solidFill>
                  <a:prstClr val="black"/>
                </a:solidFill>
              </a:rPr>
              <a:t>Phone: 02 </a:t>
            </a:r>
            <a:r>
              <a:rPr lang="en-AU" sz="1400" dirty="0"/>
              <a:t>6620 3667</a:t>
            </a:r>
            <a:endParaRPr lang="en-AU" sz="14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prstClr val="black"/>
                </a:solidFill>
              </a:rPr>
              <a:t>Assure Programs: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prstClr val="black"/>
                </a:solidFill>
                <a:hlinkClick r:id="rId9"/>
              </a:rPr>
              <a:t>Employee Assistance Program</a:t>
            </a:r>
            <a:endParaRPr lang="en-AU" sz="14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prstClr val="black"/>
                </a:solidFill>
              </a:rPr>
              <a:t>Phone: 1800 808 374</a:t>
            </a:r>
          </a:p>
        </p:txBody>
      </p:sp>
    </p:spTree>
    <p:extLst>
      <p:ext uri="{BB962C8B-B14F-4D97-AF65-F5344CB8AC3E}">
        <p14:creationId xmlns:p14="http://schemas.microsoft.com/office/powerpoint/2010/main" val="3727704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2487</TotalTime>
  <Words>513</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 guide for preventing workplace bullying</vt:lpstr>
      <vt:lpstr>Workplace Bullying</vt:lpstr>
      <vt:lpstr>Preventing Workplace Bullying</vt:lpstr>
      <vt:lpstr>What to do if you witness or experience bullying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Powell</dc:creator>
  <cp:lastModifiedBy>Kate Powell</cp:lastModifiedBy>
  <cp:revision>105</cp:revision>
  <dcterms:created xsi:type="dcterms:W3CDTF">2020-04-19T23:35:06Z</dcterms:created>
  <dcterms:modified xsi:type="dcterms:W3CDTF">2021-06-10T06:58:12Z</dcterms:modified>
</cp:coreProperties>
</file>